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1C2_AE169737.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60" r:id="rId5"/>
  </p:sldMasterIdLst>
  <p:notesMasterIdLst>
    <p:notesMasterId r:id="rId19"/>
  </p:notesMasterIdLst>
  <p:handoutMasterIdLst>
    <p:handoutMasterId r:id="rId20"/>
  </p:handoutMasterIdLst>
  <p:sldIdLst>
    <p:sldId id="307" r:id="rId6"/>
    <p:sldId id="439" r:id="rId7"/>
    <p:sldId id="423" r:id="rId8"/>
    <p:sldId id="446" r:id="rId9"/>
    <p:sldId id="451" r:id="rId10"/>
    <p:sldId id="443" r:id="rId11"/>
    <p:sldId id="424" r:id="rId12"/>
    <p:sldId id="444" r:id="rId13"/>
    <p:sldId id="449" r:id="rId14"/>
    <p:sldId id="450" r:id="rId15"/>
    <p:sldId id="425" r:id="rId16"/>
    <p:sldId id="445" r:id="rId17"/>
    <p:sldId id="3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2">
          <p15:clr>
            <a:srgbClr val="A4A3A4"/>
          </p15:clr>
        </p15:guide>
        <p15:guide id="2" pos="2789">
          <p15:clr>
            <a:srgbClr val="A4A3A4"/>
          </p15:clr>
        </p15:guide>
        <p15:guide id="3" orient="horz" pos="405">
          <p15:clr>
            <a:srgbClr val="A4A3A4"/>
          </p15:clr>
        </p15:guide>
        <p15:guide id="4" pos="5759">
          <p15:clr>
            <a:srgbClr val="A4A3A4"/>
          </p15:clr>
        </p15:guide>
        <p15:guide id="5" pos="2245">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5792C71-7E9E-0C89-1F37-8D64BD5163AE}" name="Michaël Adedjouma" initials="MA" userId="S::Michael.Adedjouma@fr.gt.com::bfa8a15e-19ad-4f33-84c4-292ee61556dc" providerId="AD"/>
  <p188:author id="{28288295-15D8-AC13-1660-D086172EC75B}" name="Kévin Anvroin" initials="KA" userId="S::Kevin.Anvroin@fr.gt.com::3f80020f-5c08-4002-95f8-de40b39942fc" providerId="AD"/>
  <p188:author id="{36D7DAA3-1450-F305-DF16-CE538DD7FACE}" name="Noa Paris" initials="NP" userId="S::Noa.Paris@fr.gt.com::1c38a85b-2555-4788-bdf9-43427138215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IT OFKIR Mounia" initials="AOM" lastIdx="26" clrIdx="0"/>
  <p:cmAuthor id="1" name="DOMINITZ Jonathan" initials="DJ" lastIdx="1" clrIdx="1"/>
  <p:cmAuthor id="2" name="TON Thi-Sabrina" initials="TT" lastIdx="9" clrIdx="2">
    <p:extLst>
      <p:ext uri="{19B8F6BF-5375-455C-9EA6-DF929625EA0E}">
        <p15:presenceInfo xmlns:p15="http://schemas.microsoft.com/office/powerpoint/2012/main" userId="S-1-5-21-3803155387-4143733754-3887331536-278136" providerId="AD"/>
      </p:ext>
    </p:extLst>
  </p:cmAuthor>
  <p:cmAuthor id="3" name="STORCK Angelique" initials="SA" lastIdx="8" clrIdx="3">
    <p:extLst>
      <p:ext uri="{19B8F6BF-5375-455C-9EA6-DF929625EA0E}">
        <p15:presenceInfo xmlns:p15="http://schemas.microsoft.com/office/powerpoint/2012/main" userId="S-1-5-21-3803155387-4143733754-3887331536-261998" providerId="AD"/>
      </p:ext>
    </p:extLst>
  </p:cmAuthor>
  <p:cmAuthor id="4" name="PRESZBURGER Jerome" initials="PJ" lastIdx="11" clrIdx="4">
    <p:extLst>
      <p:ext uri="{19B8F6BF-5375-455C-9EA6-DF929625EA0E}">
        <p15:presenceInfo xmlns:p15="http://schemas.microsoft.com/office/powerpoint/2012/main" userId="S-1-5-21-3803155387-4143733754-3887331536-2784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17B9"/>
    <a:srgbClr val="A70F08"/>
    <a:srgbClr val="3B24E4"/>
    <a:srgbClr val="250E62"/>
    <a:srgbClr val="FF0000"/>
    <a:srgbClr val="FF9900"/>
    <a:srgbClr val="1C0D5D"/>
    <a:srgbClr val="E7141B"/>
    <a:srgbClr val="957FB3"/>
    <a:srgbClr val="8065A3"/>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EBBBCC-DAD2-459C-BE2E-F6DE35CF9A28}" styleName="Style foncé 2 - Accentuation 3/Accentuation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Style léger 2 - Accentuation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0052" autoAdjust="0"/>
  </p:normalViewPr>
  <p:slideViewPr>
    <p:cSldViewPr>
      <p:cViewPr varScale="1">
        <p:scale>
          <a:sx n="67" d="100"/>
          <a:sy n="67" d="100"/>
        </p:scale>
        <p:origin x="412" y="40"/>
      </p:cViewPr>
      <p:guideLst>
        <p:guide orient="horz" pos="2172"/>
        <p:guide pos="2789"/>
        <p:guide orient="horz" pos="405"/>
        <p:guide pos="5759"/>
        <p:guide pos="224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521"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comments/modernComment_1C2_AE169737.xml><?xml version="1.0" encoding="utf-8"?>
<p188:cmLst xmlns:a="http://schemas.openxmlformats.org/drawingml/2006/main" xmlns:r="http://schemas.openxmlformats.org/officeDocument/2006/relationships" xmlns:p188="http://schemas.microsoft.com/office/powerpoint/2018/8/main">
  <p188:cm id="{0096E43F-5AB9-4C8D-BBD7-A6238D68338B}" authorId="{28288295-15D8-AC13-1660-D086172EC75B}" status="resolved" created="2024-12-05T13:41:21.206">
    <ac:txMkLst xmlns:ac="http://schemas.microsoft.com/office/drawing/2013/main/command">
      <pc:docMk xmlns:pc="http://schemas.microsoft.com/office/powerpoint/2013/main/command"/>
      <pc:sldMk xmlns:pc="http://schemas.microsoft.com/office/powerpoint/2013/main/command" cId="548922636" sldId="444"/>
      <ac:spMk id="52" creationId="{00000000-0000-0000-0000-000000000000}"/>
      <ac:txMk cp="0" len="195">
        <ac:context len="196" hash="3660611097"/>
      </ac:txMk>
    </ac:txMkLst>
    <p188:txBody>
      <a:bodyPr/>
      <a:lstStyle/>
      <a:p>
        <a:r>
          <a:rPr lang="fr-FR"/>
          <a:t>On enlève, on reste opérationnel sur comment utiliser la liste dgt car on ne sait jamais dérogation, changement de règles de l’afd….</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20DB99-3CFE-A049-BD9E-7FB31C116483}" type="datetime1">
              <a:rPr lang="en-US" smtClean="0"/>
              <a:t>3/13/2025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BE0BB57-DC73-764C-A58B-61339E1E8DD3}" type="slidenum">
              <a:rPr lang="en-US" smtClean="0"/>
              <a:t>‹N°›</a:t>
            </a:fld>
            <a:endParaRPr lang="en-US" dirty="0"/>
          </a:p>
        </p:txBody>
      </p:sp>
    </p:spTree>
    <p:extLst>
      <p:ext uri="{BB962C8B-B14F-4D97-AF65-F5344CB8AC3E}">
        <p14:creationId xmlns:p14="http://schemas.microsoft.com/office/powerpoint/2010/main" val="2175788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A03147-2684-674F-8929-FD8FCA0CDEFF}" type="datetime1">
              <a:rPr lang="en-US" smtClean="0"/>
              <a:t>3/13/2025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E385B3-6F63-4903-BDA2-5A5BFDA7B338}" type="slidenum">
              <a:rPr lang="en-US" smtClean="0"/>
              <a:t>‹N°›</a:t>
            </a:fld>
            <a:endParaRPr lang="en-US" dirty="0"/>
          </a:p>
        </p:txBody>
      </p:sp>
    </p:spTree>
    <p:extLst>
      <p:ext uri="{BB962C8B-B14F-4D97-AF65-F5344CB8AC3E}">
        <p14:creationId xmlns:p14="http://schemas.microsoft.com/office/powerpoint/2010/main" val="189162964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3</a:t>
            </a:fld>
            <a:endParaRPr lang="en-US" dirty="0"/>
          </a:p>
        </p:txBody>
      </p:sp>
    </p:spTree>
    <p:extLst>
      <p:ext uri="{BB962C8B-B14F-4D97-AF65-F5344CB8AC3E}">
        <p14:creationId xmlns:p14="http://schemas.microsoft.com/office/powerpoint/2010/main" val="1147933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4</a:t>
            </a:fld>
            <a:endParaRPr lang="en-US" dirty="0"/>
          </a:p>
        </p:txBody>
      </p:sp>
    </p:spTree>
    <p:extLst>
      <p:ext uri="{BB962C8B-B14F-4D97-AF65-F5344CB8AC3E}">
        <p14:creationId xmlns:p14="http://schemas.microsoft.com/office/powerpoint/2010/main" val="2626367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5</a:t>
            </a:fld>
            <a:endParaRPr lang="en-US" dirty="0"/>
          </a:p>
        </p:txBody>
      </p:sp>
    </p:spTree>
    <p:extLst>
      <p:ext uri="{BB962C8B-B14F-4D97-AF65-F5344CB8AC3E}">
        <p14:creationId xmlns:p14="http://schemas.microsoft.com/office/powerpoint/2010/main" val="2390574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6</a:t>
            </a:fld>
            <a:endParaRPr lang="en-US" dirty="0"/>
          </a:p>
        </p:txBody>
      </p:sp>
    </p:spTree>
    <p:extLst>
      <p:ext uri="{BB962C8B-B14F-4D97-AF65-F5344CB8AC3E}">
        <p14:creationId xmlns:p14="http://schemas.microsoft.com/office/powerpoint/2010/main" val="250815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7</a:t>
            </a:fld>
            <a:endParaRPr lang="en-US" dirty="0"/>
          </a:p>
        </p:txBody>
      </p:sp>
    </p:spTree>
    <p:extLst>
      <p:ext uri="{BB962C8B-B14F-4D97-AF65-F5344CB8AC3E}">
        <p14:creationId xmlns:p14="http://schemas.microsoft.com/office/powerpoint/2010/main" val="2166638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8</a:t>
            </a:fld>
            <a:endParaRPr lang="en-US" dirty="0"/>
          </a:p>
        </p:txBody>
      </p:sp>
    </p:spTree>
    <p:extLst>
      <p:ext uri="{BB962C8B-B14F-4D97-AF65-F5344CB8AC3E}">
        <p14:creationId xmlns:p14="http://schemas.microsoft.com/office/powerpoint/2010/main" val="3948256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9</a:t>
            </a:fld>
            <a:endParaRPr lang="en-US" dirty="0"/>
          </a:p>
        </p:txBody>
      </p:sp>
    </p:spTree>
    <p:extLst>
      <p:ext uri="{BB962C8B-B14F-4D97-AF65-F5344CB8AC3E}">
        <p14:creationId xmlns:p14="http://schemas.microsoft.com/office/powerpoint/2010/main" val="624641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10</a:t>
            </a:fld>
            <a:endParaRPr lang="en-US" dirty="0"/>
          </a:p>
        </p:txBody>
      </p:sp>
    </p:spTree>
    <p:extLst>
      <p:ext uri="{BB962C8B-B14F-4D97-AF65-F5344CB8AC3E}">
        <p14:creationId xmlns:p14="http://schemas.microsoft.com/office/powerpoint/2010/main" val="2458109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274441"/>
            <a:ext cx="7772400" cy="1298575"/>
          </a:xfrm>
          <a:prstGeom prst="rect">
            <a:avLst/>
          </a:prstGeom>
        </p:spPr>
        <p:txBody>
          <a:bodyPr/>
          <a:lstStyle>
            <a:lvl1pPr>
              <a:lnSpc>
                <a:spcPct val="100000"/>
              </a:lnSpc>
              <a:defRPr sz="3200" b="1" i="0">
                <a:solidFill>
                  <a:srgbClr val="250E62"/>
                </a:solidFill>
                <a:latin typeface="Century Gothic"/>
                <a:cs typeface="Century Gothic"/>
              </a:defRPr>
            </a:lvl1pPr>
          </a:lstStyle>
          <a:p>
            <a:pPr>
              <a:lnSpc>
                <a:spcPct val="120000"/>
              </a:lnSpc>
            </a:pPr>
            <a:r>
              <a:rPr lang="en-GB" sz="3200" b="1" dirty="0">
                <a:solidFill>
                  <a:srgbClr val="1C0E5D"/>
                </a:solidFill>
                <a:latin typeface="Century Gothic"/>
                <a:cs typeface="Century Gothic"/>
              </a:rPr>
              <a:t>TITRE DE LA PRÉSENTATION</a:t>
            </a:r>
            <a:br>
              <a:rPr lang="en-GB" sz="3200" b="1" dirty="0">
                <a:solidFill>
                  <a:srgbClr val="1C0E5D"/>
                </a:solidFill>
                <a:latin typeface="Century Gothic"/>
                <a:cs typeface="Century Gothic"/>
              </a:rPr>
            </a:br>
            <a:r>
              <a:rPr lang="en-GB" sz="3200" b="1" dirty="0">
                <a:solidFill>
                  <a:srgbClr val="1C0E5D"/>
                </a:solidFill>
                <a:latin typeface="Century Gothic"/>
                <a:cs typeface="Century Gothic"/>
              </a:rPr>
              <a:t>SUR 1 </a:t>
            </a:r>
            <a:r>
              <a:rPr lang="en-GB" sz="3200" b="1" dirty="0" err="1">
                <a:solidFill>
                  <a:srgbClr val="1C0E5D"/>
                </a:solidFill>
                <a:latin typeface="Century Gothic"/>
                <a:cs typeface="Century Gothic"/>
              </a:rPr>
              <a:t>ou</a:t>
            </a:r>
            <a:r>
              <a:rPr lang="en-GB" sz="3200" b="1" dirty="0">
                <a:solidFill>
                  <a:srgbClr val="1C0E5D"/>
                </a:solidFill>
                <a:latin typeface="Century Gothic"/>
                <a:cs typeface="Century Gothic"/>
              </a:rPr>
              <a:t> 2 LIGNES</a:t>
            </a:r>
          </a:p>
        </p:txBody>
      </p:sp>
      <p:sp>
        <p:nvSpPr>
          <p:cNvPr id="3" name="Subtitle 2"/>
          <p:cNvSpPr>
            <a:spLocks noGrp="1"/>
          </p:cNvSpPr>
          <p:nvPr>
            <p:ph type="subTitle" idx="1" hasCustomPrompt="1"/>
          </p:nvPr>
        </p:nvSpPr>
        <p:spPr>
          <a:xfrm>
            <a:off x="1043608" y="3429000"/>
            <a:ext cx="7088832" cy="792088"/>
          </a:xfrm>
          <a:prstGeom prst="rect">
            <a:avLst/>
          </a:prstGeom>
        </p:spPr>
        <p:txBody>
          <a:bodyPr/>
          <a:lstStyle>
            <a:lvl1pPr marL="0" indent="0" algn="ctr">
              <a:lnSpc>
                <a:spcPct val="120000"/>
              </a:lnSpc>
              <a:buNone/>
              <a:defRPr>
                <a:solidFill>
                  <a:srgbClr val="250E62"/>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lnSpc>
                <a:spcPct val="120000"/>
              </a:lnSpc>
            </a:pPr>
            <a:r>
              <a:rPr lang="en-GB" sz="3200" dirty="0">
                <a:solidFill>
                  <a:srgbClr val="1C0E5D"/>
                </a:solidFill>
                <a:latin typeface="Century Gothic"/>
                <a:cs typeface="Century Gothic"/>
              </a:rPr>
              <a:t>Sous-titre </a:t>
            </a:r>
            <a:r>
              <a:rPr lang="en-GB" sz="3200" dirty="0" err="1">
                <a:solidFill>
                  <a:srgbClr val="1C0E5D"/>
                </a:solidFill>
                <a:latin typeface="Century Gothic"/>
                <a:cs typeface="Century Gothic"/>
              </a:rPr>
              <a:t>sur</a:t>
            </a:r>
            <a:r>
              <a:rPr lang="en-GB" sz="3200" dirty="0">
                <a:solidFill>
                  <a:srgbClr val="1C0E5D"/>
                </a:solidFill>
                <a:latin typeface="Century Gothic"/>
                <a:cs typeface="Century Gothic"/>
              </a:rPr>
              <a:t> </a:t>
            </a:r>
            <a:r>
              <a:rPr lang="en-GB" sz="3200" dirty="0" err="1">
                <a:solidFill>
                  <a:srgbClr val="1C0E5D"/>
                </a:solidFill>
                <a:latin typeface="Century Gothic"/>
                <a:cs typeface="Century Gothic"/>
              </a:rPr>
              <a:t>une</a:t>
            </a:r>
            <a:r>
              <a:rPr lang="en-GB" sz="3200" dirty="0">
                <a:solidFill>
                  <a:srgbClr val="1C0E5D"/>
                </a:solidFill>
                <a:latin typeface="Century Gothic"/>
                <a:cs typeface="Century Gothic"/>
              </a:rPr>
              <a:t> </a:t>
            </a:r>
            <a:r>
              <a:rPr lang="en-GB" sz="3200" dirty="0" err="1">
                <a:solidFill>
                  <a:srgbClr val="1C0E5D"/>
                </a:solidFill>
                <a:latin typeface="Century Gothic"/>
                <a:cs typeface="Century Gothic"/>
              </a:rPr>
              <a:t>ligne</a:t>
            </a:r>
            <a:endParaRPr lang="en-US" sz="3200" dirty="0">
              <a:solidFill>
                <a:srgbClr val="1C0E5D"/>
              </a:solidFill>
              <a:latin typeface="Century Gothic"/>
              <a:cs typeface="Century Gothic"/>
            </a:endParaRPr>
          </a:p>
        </p:txBody>
      </p:sp>
      <p:sp>
        <p:nvSpPr>
          <p:cNvPr id="14" name="Text Placeholder 13"/>
          <p:cNvSpPr>
            <a:spLocks noGrp="1"/>
          </p:cNvSpPr>
          <p:nvPr>
            <p:ph type="body" sz="quarter" idx="10" hasCustomPrompt="1"/>
          </p:nvPr>
        </p:nvSpPr>
        <p:spPr>
          <a:xfrm>
            <a:off x="3059113" y="4365625"/>
            <a:ext cx="2952750" cy="1150938"/>
          </a:xfrm>
          <a:prstGeom prst="rect">
            <a:avLst/>
          </a:prstGeom>
        </p:spPr>
        <p:txBody>
          <a:bodyPr vert="horz"/>
          <a:lstStyle>
            <a:lvl1pPr marL="0" indent="0" algn="ctr">
              <a:buNone/>
              <a:defRPr sz="2000" b="0" i="0" baseline="0">
                <a:solidFill>
                  <a:srgbClr val="250E62"/>
                </a:solidFill>
                <a:latin typeface="Century Gothic"/>
                <a:cs typeface="Century Gothic"/>
              </a:defRPr>
            </a:lvl1pPr>
          </a:lstStyle>
          <a:p>
            <a:pPr algn="ctr"/>
            <a:r>
              <a:rPr lang="en-GB" sz="2800" baseline="30000" dirty="0">
                <a:solidFill>
                  <a:srgbClr val="1C0E5D"/>
                </a:solidFill>
                <a:latin typeface="Century Gothic"/>
                <a:cs typeface="Century Gothic"/>
              </a:rPr>
              <a:t>Date au format local :</a:t>
            </a:r>
            <a:endParaRPr lang="en-US" sz="2800" dirty="0">
              <a:solidFill>
                <a:srgbClr val="1C0E5D"/>
              </a:solidFill>
              <a:latin typeface="Century Gothic"/>
              <a:cs typeface="Century Gothic"/>
            </a:endParaRPr>
          </a:p>
        </p:txBody>
      </p:sp>
    </p:spTree>
    <p:extLst>
      <p:ext uri="{BB962C8B-B14F-4D97-AF65-F5344CB8AC3E}">
        <p14:creationId xmlns:p14="http://schemas.microsoft.com/office/powerpoint/2010/main" val="3329002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71600" y="3503439"/>
            <a:ext cx="6400800" cy="622920"/>
          </a:xfrm>
          <a:prstGeom prst="rect">
            <a:avLst/>
          </a:prstGeom>
        </p:spPr>
        <p:txBody>
          <a:bodyPr/>
          <a:lstStyle>
            <a:lvl1pPr marL="0" indent="0" algn="ctr">
              <a:buNone/>
              <a:defRPr sz="3200">
                <a:solidFill>
                  <a:srgbClr val="DA291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a:t>Sous-titre</a:t>
            </a:r>
            <a:endParaRPr lang="en-US" dirty="0"/>
          </a:p>
        </p:txBody>
      </p:sp>
      <p:sp>
        <p:nvSpPr>
          <p:cNvPr id="15" name="Text Placeholder 14"/>
          <p:cNvSpPr>
            <a:spLocks noGrp="1"/>
          </p:cNvSpPr>
          <p:nvPr>
            <p:ph type="body" sz="quarter" idx="10" hasCustomPrompt="1"/>
          </p:nvPr>
        </p:nvSpPr>
        <p:spPr>
          <a:xfrm>
            <a:off x="1151620" y="2927375"/>
            <a:ext cx="6840760" cy="576833"/>
          </a:xfrm>
          <a:prstGeom prst="rect">
            <a:avLst/>
          </a:prstGeom>
        </p:spPr>
        <p:txBody>
          <a:bodyPr vert="horz"/>
          <a:lstStyle>
            <a:lvl1pPr marL="0" indent="0" algn="ctr">
              <a:buNone/>
              <a:defRPr b="1" baseline="0"/>
            </a:lvl1pPr>
          </a:lstStyle>
          <a:p>
            <a:pPr lvl="0"/>
            <a:r>
              <a:rPr lang="pt-PT" dirty="0"/>
              <a:t>TITRE DE VOTRE INTERCALAIRE</a:t>
            </a:r>
            <a:endParaRPr lang="en-US" dirty="0"/>
          </a:p>
        </p:txBody>
      </p:sp>
      <p:sp>
        <p:nvSpPr>
          <p:cNvPr id="6" name="Espace réservé du numéro de diapositive 5"/>
          <p:cNvSpPr>
            <a:spLocks noGrp="1"/>
          </p:cNvSpPr>
          <p:nvPr>
            <p:ph type="sldNum" sz="quarter" idx="11"/>
          </p:nvPr>
        </p:nvSpPr>
        <p:spPr/>
        <p:txBody>
          <a:bodyPr/>
          <a:lstStyle/>
          <a:p>
            <a:fld id="{BAB4D22C-7CB2-45EC-9BEC-141C19CE2479}" type="slidenum">
              <a:rPr lang="fr-FR" smtClean="0"/>
              <a:t>‹N°›</a:t>
            </a:fld>
            <a:endParaRPr lang="fr-FR" dirty="0"/>
          </a:p>
        </p:txBody>
      </p:sp>
      <p:sp>
        <p:nvSpPr>
          <p:cNvPr id="7" name="Titre 6"/>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832243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1520" y="437455"/>
            <a:ext cx="8424936" cy="337790"/>
          </a:xfrm>
          <a:prstGeom prst="rect">
            <a:avLst/>
          </a:prstGeom>
        </p:spPr>
        <p:txBody>
          <a:bodyPr/>
          <a:lstStyle>
            <a:lvl1pPr algn="l">
              <a:defRPr sz="2000" b="1">
                <a:latin typeface="Century Gothic" panose="020B0502020202020204" pitchFamily="34" charset="0"/>
              </a:defRPr>
            </a:lvl1pPr>
          </a:lstStyle>
          <a:p>
            <a:r>
              <a:rPr lang="pt-PT" dirty="0"/>
              <a:t>TITRE SUR 1 LIGNE</a:t>
            </a:r>
            <a:endParaRPr lang="en-US" dirty="0"/>
          </a:p>
        </p:txBody>
      </p:sp>
      <p:sp>
        <p:nvSpPr>
          <p:cNvPr id="3" name="Content Placeholder 2"/>
          <p:cNvSpPr>
            <a:spLocks noGrp="1"/>
          </p:cNvSpPr>
          <p:nvPr>
            <p:ph idx="1" hasCustomPrompt="1"/>
          </p:nvPr>
        </p:nvSpPr>
        <p:spPr>
          <a:xfrm>
            <a:off x="467544" y="1711349"/>
            <a:ext cx="8208912" cy="4525963"/>
          </a:xfrm>
          <a:prstGeom prst="rect">
            <a:avLst/>
          </a:prstGeom>
        </p:spPr>
        <p:txBody>
          <a:bodyPr/>
          <a:lstStyle>
            <a:lvl1pPr marL="285750" indent="-285750">
              <a:buSzPct val="100000"/>
              <a:buFontTx/>
              <a:buBlip>
                <a:blip r:embed="rId2"/>
              </a:buBlip>
              <a:defRPr sz="1800" b="1" baseline="0"/>
            </a:lvl1pPr>
            <a:lvl2pPr marL="742950" indent="-285750">
              <a:buFont typeface="Courier New"/>
              <a:buChar char="o"/>
              <a:defRPr sz="1600">
                <a:solidFill>
                  <a:srgbClr val="DA291C"/>
                </a:solidFill>
              </a:defRPr>
            </a:lvl2pPr>
            <a:lvl3pPr>
              <a:defRPr sz="1400" b="1"/>
            </a:lvl3pPr>
            <a:lvl4pPr marL="1543050" indent="-171450">
              <a:buSzPct val="100000"/>
              <a:buFontTx/>
              <a:buBlip>
                <a:blip r:embed="rId3"/>
              </a:buBlip>
              <a:defRPr sz="1200"/>
            </a:lvl4pPr>
          </a:lstStyle>
          <a:p>
            <a:pPr lvl="0"/>
            <a:r>
              <a:rPr lang="pt-PT" dirty="0"/>
              <a:t>PUCE DE NIVEAU 1</a:t>
            </a:r>
          </a:p>
          <a:p>
            <a:pPr lvl="1"/>
            <a:r>
              <a:rPr lang="pt-PT" dirty="0" err="1"/>
              <a:t>Puce</a:t>
            </a:r>
            <a:r>
              <a:rPr lang="pt-PT" dirty="0"/>
              <a:t> de </a:t>
            </a:r>
            <a:r>
              <a:rPr lang="pt-PT" dirty="0" err="1"/>
              <a:t>niveau</a:t>
            </a:r>
            <a:r>
              <a:rPr lang="pt-PT" dirty="0"/>
              <a:t> 2</a:t>
            </a:r>
          </a:p>
          <a:p>
            <a:pPr lvl="2"/>
            <a:r>
              <a:rPr lang="pt-PT" dirty="0" err="1"/>
              <a:t>Puce</a:t>
            </a:r>
            <a:r>
              <a:rPr lang="pt-PT" dirty="0"/>
              <a:t> de </a:t>
            </a:r>
            <a:r>
              <a:rPr lang="pt-PT" dirty="0" err="1"/>
              <a:t>niveau</a:t>
            </a:r>
            <a:r>
              <a:rPr lang="pt-PT" dirty="0"/>
              <a:t> 3</a:t>
            </a:r>
          </a:p>
          <a:p>
            <a:pPr lvl="3"/>
            <a:r>
              <a:rPr lang="pt-PT" dirty="0" err="1"/>
              <a:t>Puce</a:t>
            </a:r>
            <a:r>
              <a:rPr lang="pt-PT" dirty="0"/>
              <a:t> de </a:t>
            </a:r>
            <a:r>
              <a:rPr lang="pt-PT" dirty="0" err="1"/>
              <a:t>niveau</a:t>
            </a:r>
            <a:r>
              <a:rPr lang="pt-PT" dirty="0"/>
              <a:t> 4</a:t>
            </a:r>
          </a:p>
        </p:txBody>
      </p:sp>
      <p:sp>
        <p:nvSpPr>
          <p:cNvPr id="11" name="Text Placeholder 10"/>
          <p:cNvSpPr>
            <a:spLocks noGrp="1"/>
          </p:cNvSpPr>
          <p:nvPr>
            <p:ph type="body" sz="quarter" idx="13" hasCustomPrompt="1"/>
          </p:nvPr>
        </p:nvSpPr>
        <p:spPr>
          <a:xfrm>
            <a:off x="467544" y="847253"/>
            <a:ext cx="8198098" cy="792088"/>
          </a:xfrm>
          <a:prstGeom prst="rect">
            <a:avLst/>
          </a:prstGeom>
        </p:spPr>
        <p:txBody>
          <a:bodyPr vert="horz">
            <a:normAutofit/>
          </a:bodyPr>
          <a:lstStyle>
            <a:lvl1pPr marL="0" indent="0">
              <a:buNone/>
              <a:defRPr sz="1400" baseline="0">
                <a:solidFill>
                  <a:srgbClr val="250E62"/>
                </a:solidFill>
                <a:latin typeface="Century Gothic" panose="020B0502020202020204" pitchFamily="34" charset="0"/>
              </a:defRPr>
            </a:lvl1pPr>
          </a:lstStyle>
          <a:p>
            <a:pPr lvl="0"/>
            <a:r>
              <a:rPr lang="pt-PT" dirty="0"/>
              <a:t>SOUS-TITRE SUR UNE OU DEUX LIGNES</a:t>
            </a:r>
            <a:endParaRPr lang="en-US" dirty="0"/>
          </a:p>
        </p:txBody>
      </p:sp>
      <p:sp>
        <p:nvSpPr>
          <p:cNvPr id="4" name="Espace réservé du numéro de diapositive 3"/>
          <p:cNvSpPr>
            <a:spLocks noGrp="1"/>
          </p:cNvSpPr>
          <p:nvPr>
            <p:ph type="sldNum" sz="quarter" idx="14"/>
          </p:nvPr>
        </p:nvSpPr>
        <p:spPr/>
        <p:txBody>
          <a:bodyPr/>
          <a:lstStyle/>
          <a:p>
            <a:fld id="{BAB4D22C-7CB2-45EC-9BEC-141C19CE2479}" type="slidenum">
              <a:rPr lang="fr-FR" smtClean="0"/>
              <a:t>‹N°›</a:t>
            </a:fld>
            <a:endParaRPr lang="fr-FR" dirty="0"/>
          </a:p>
        </p:txBody>
      </p:sp>
    </p:spTree>
    <p:extLst>
      <p:ext uri="{BB962C8B-B14F-4D97-AF65-F5344CB8AC3E}">
        <p14:creationId xmlns:p14="http://schemas.microsoft.com/office/powerpoint/2010/main" val="13139772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bande.png"/>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0" y="5696857"/>
            <a:ext cx="9144000" cy="338668"/>
          </a:xfrm>
          <a:prstGeom prst="rect">
            <a:avLst/>
          </a:prstGeom>
        </p:spPr>
      </p:pic>
      <p:sp>
        <p:nvSpPr>
          <p:cNvPr id="2" name="ZoneTexte 1"/>
          <p:cNvSpPr txBox="1"/>
          <p:nvPr userDrawn="1"/>
        </p:nvSpPr>
        <p:spPr>
          <a:xfrm>
            <a:off x="3023828" y="6115362"/>
            <a:ext cx="3096344" cy="576000"/>
          </a:xfrm>
          <a:prstGeom prst="rect">
            <a:avLst/>
          </a:prstGeom>
          <a:noFill/>
        </p:spPr>
        <p:txBody>
          <a:bodyPr wrap="square" rtlCol="0">
            <a:spAutoFit/>
          </a:bodyPr>
          <a:lstStyle/>
          <a:p>
            <a:pPr algn="ctr"/>
            <a:r>
              <a:rPr lang="fr-FR" sz="2000" b="0" dirty="0">
                <a:latin typeface="ITC Avant Garde Pro Bk" pitchFamily="50" charset="0"/>
              </a:rPr>
              <a:t>#MondeEnCommun</a:t>
            </a:r>
            <a:br>
              <a:rPr lang="fr-FR" b="0" dirty="0">
                <a:latin typeface="ITC Avant Garde Pro Bk" pitchFamily="50" charset="0"/>
              </a:rPr>
            </a:br>
            <a:r>
              <a:rPr lang="fr-FR" sz="1000" b="0" dirty="0">
                <a:latin typeface="ITC Avant Garde Pro Md" pitchFamily="50" charset="0"/>
              </a:rPr>
              <a:t>AGENCE</a:t>
            </a:r>
            <a:r>
              <a:rPr lang="fr-FR" sz="1000" b="0" baseline="0" dirty="0">
                <a:latin typeface="ITC Avant Garde Pro Md" pitchFamily="50" charset="0"/>
              </a:rPr>
              <a:t> FRANÇAISE DE DÉVELOPPEMENT</a:t>
            </a:r>
            <a:endParaRPr lang="fr-FR" sz="1000" b="0" dirty="0">
              <a:latin typeface="ITC Avant Garde Pro Md" pitchFamily="50" charset="0"/>
            </a:endParaRPr>
          </a:p>
        </p:txBody>
      </p:sp>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5994399"/>
            <a:ext cx="9144000" cy="863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8"/>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2627784" y="332656"/>
            <a:ext cx="3406199" cy="1417344"/>
          </a:xfrm>
          <a:prstGeom prst="rect">
            <a:avLst/>
          </a:prstGeom>
        </p:spPr>
      </p:pic>
    </p:spTree>
    <p:extLst>
      <p:ext uri="{BB962C8B-B14F-4D97-AF65-F5344CB8AC3E}">
        <p14:creationId xmlns:p14="http://schemas.microsoft.com/office/powerpoint/2010/main" val="91718302"/>
      </p:ext>
    </p:extLst>
  </p:cSld>
  <p:clrMap bg1="lt1" tx1="dk1" bg2="lt2" tx2="dk2" accent1="accent1" accent2="accent2" accent3="accent3" accent4="accent4" accent5="accent5" accent6="accent6" hlink="hlink" folHlink="folHlink"/>
  <p:sldLayoutIdLst>
    <p:sldLayoutId id="2147483673" r:id="rId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designation 1ligne_bleu.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5652120" y="6485406"/>
            <a:ext cx="2736304" cy="255962"/>
          </a:xfrm>
          <a:prstGeom prst="rect">
            <a:avLst/>
          </a:prstGeom>
        </p:spPr>
      </p:pic>
      <p:pic>
        <p:nvPicPr>
          <p:cNvPr id="7" name="Picture 6" descr="bande.png"/>
          <p:cNvPicPr>
            <a:picLocks noChangeAspect="1"/>
          </p:cNvPicPr>
          <p:nvPr userDrawn="1"/>
        </p:nvPicPr>
        <p:blipFill rotWithShape="1">
          <a:blip r:embed="rId5" cstate="screen">
            <a:extLst>
              <a:ext uri="{28A0092B-C50C-407E-A947-70E740481C1C}">
                <a14:useLocalDpi xmlns:a14="http://schemas.microsoft.com/office/drawing/2010/main" val="0"/>
              </a:ext>
            </a:extLst>
          </a:blip>
          <a:srcRect/>
          <a:stretch/>
        </p:blipFill>
        <p:spPr>
          <a:xfrm>
            <a:off x="0" y="0"/>
            <a:ext cx="9144000" cy="278190"/>
          </a:xfrm>
          <a:prstGeom prst="rect">
            <a:avLst/>
          </a:prstGeom>
        </p:spPr>
      </p:pic>
      <p:sp>
        <p:nvSpPr>
          <p:cNvPr id="9" name="Rectangle 8"/>
          <p:cNvSpPr/>
          <p:nvPr userDrawn="1"/>
        </p:nvSpPr>
        <p:spPr>
          <a:xfrm>
            <a:off x="8502800" y="6464369"/>
            <a:ext cx="372743" cy="276999"/>
          </a:xfrm>
          <a:prstGeom prst="rect">
            <a:avLst/>
          </a:prstGeom>
        </p:spPr>
        <p:txBody>
          <a:bodyPr wrap="none">
            <a:spAutoFit/>
          </a:bodyPr>
          <a:lstStyle/>
          <a:p>
            <a:fld id="{6F32C7B0-98E2-A343-B6F2-A0B5AE2167E7}" type="slidenum">
              <a:rPr lang="fr-FR" sz="1200" smtClean="0">
                <a:solidFill>
                  <a:srgbClr val="250E62"/>
                </a:solidFill>
              </a:rPr>
              <a:pPr/>
              <a:t>‹N°›</a:t>
            </a:fld>
            <a:endParaRPr lang="fr-FR" sz="1200" dirty="0">
              <a:solidFill>
                <a:srgbClr val="250E62"/>
              </a:solidFill>
            </a:endParaRPr>
          </a:p>
        </p:txBody>
      </p:sp>
      <p:sp>
        <p:nvSpPr>
          <p:cNvPr id="2" name="Espace réservé du titre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628650" y="1825625"/>
            <a:ext cx="7886700" cy="3138120"/>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3"/>
          <p:cNvSpPr>
            <a:spLocks noGrp="1"/>
          </p:cNvSpPr>
          <p:nvPr>
            <p:ph type="sldNum" sz="quarter" idx="4"/>
          </p:nvPr>
        </p:nvSpPr>
        <p:spPr>
          <a:xfrm>
            <a:off x="6457950" y="64482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B4D22C-7CB2-45EC-9BEC-141C19CE2479}" type="slidenum">
              <a:rPr lang="fr-FR" smtClean="0"/>
              <a:t>‹N°›</a:t>
            </a:fld>
            <a:endParaRPr lang="fr-FR" dirty="0"/>
          </a:p>
        </p:txBody>
      </p:sp>
      <p:sp>
        <p:nvSpPr>
          <p:cNvPr id="13" name="Footer Placeholder 12"/>
          <p:cNvSpPr txBox="1">
            <a:spLocks/>
          </p:cNvSpPr>
          <p:nvPr userDrawn="1"/>
        </p:nvSpPr>
        <p:spPr>
          <a:xfrm>
            <a:off x="395536" y="6421243"/>
            <a:ext cx="3168352" cy="288032"/>
          </a:xfrm>
          <a:prstGeom prst="rect">
            <a:avLst/>
          </a:prstGeom>
        </p:spPr>
        <p:txBody>
          <a:bodyPr/>
          <a:lstStyle>
            <a:defPPr>
              <a:defRPr lang="en-US"/>
            </a:defPPr>
            <a:lvl1pPr marL="0" algn="l" defTabSz="914400" rtl="0" eaLnBrk="1" latinLnBrk="0" hangingPunct="1">
              <a:defRPr sz="1200" b="1" i="0" kern="1200">
                <a:solidFill>
                  <a:srgbClr val="250E62"/>
                </a:solidFill>
                <a:latin typeface="Century Gothic"/>
                <a:ea typeface="+mn-ea"/>
                <a:cs typeface="Century Gothic"/>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endParaRPr lang="en-US" b="0" dirty="0"/>
          </a:p>
        </p:txBody>
      </p:sp>
    </p:spTree>
    <p:extLst>
      <p:ext uri="{BB962C8B-B14F-4D97-AF65-F5344CB8AC3E}">
        <p14:creationId xmlns:p14="http://schemas.microsoft.com/office/powerpoint/2010/main" val="650597834"/>
      </p:ext>
    </p:extLst>
  </p:cSld>
  <p:clrMap bg1="lt1" tx1="dk1" bg2="lt2" tx2="dk2" accent1="accent1" accent2="accent2" accent3="accent3" accent4="accent4" accent5="accent5" accent6="accent6" hlink="hlink" folHlink="folHlink"/>
  <p:sldLayoutIdLst>
    <p:sldLayoutId id="2147483661" r:id="rId1"/>
    <p:sldLayoutId id="2147483662" r:id="rId2"/>
  </p:sldLayoutIdLst>
  <p:hf sldNum="0" hdr="0" dt="0"/>
  <p:txStyles>
    <p:titleStyle>
      <a:lvl1pPr algn="ctr" defTabSz="4572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C2_AE169737.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oscar.afd.fr/"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gels-avoirs.dgtresor.gouv.fr/"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us-titre 5"/>
          <p:cNvSpPr>
            <a:spLocks noGrp="1"/>
          </p:cNvSpPr>
          <p:nvPr>
            <p:ph type="subTitle" idx="1"/>
          </p:nvPr>
        </p:nvSpPr>
        <p:spPr>
          <a:xfrm>
            <a:off x="1043607" y="2060848"/>
            <a:ext cx="7088832" cy="2592288"/>
          </a:xfrm>
          <a:solidFill>
            <a:schemeClr val="bg2"/>
          </a:solidFill>
        </p:spPr>
        <p:style>
          <a:lnRef idx="1">
            <a:schemeClr val="accent3"/>
          </a:lnRef>
          <a:fillRef idx="3">
            <a:schemeClr val="accent3"/>
          </a:fillRef>
          <a:effectRef idx="2">
            <a:schemeClr val="accent3"/>
          </a:effectRef>
          <a:fontRef idx="minor">
            <a:schemeClr val="lt1"/>
          </a:fontRef>
        </p:style>
        <p:txBody>
          <a:bodyPr/>
          <a:lstStyle/>
          <a:p>
            <a:r>
              <a:rPr lang="es-ES" b="1" dirty="0">
                <a:effectLst>
                  <a:outerShdw blurRad="38100" dist="38100" dir="2700000" algn="tl">
                    <a:srgbClr val="000000">
                      <a:alpha val="43137"/>
                    </a:srgbClr>
                  </a:outerShdw>
                </a:effectLst>
              </a:rPr>
              <a:t>Manual de uso de la herramienta de filtrado puesta a disposición por la Dirección General del Tesoro</a:t>
            </a:r>
            <a:endParaRPr lang="fr-FR" b="1" dirty="0">
              <a:effectLst>
                <a:outerShdw blurRad="38100" dist="38100" dir="2700000" algn="tl">
                  <a:srgbClr val="000000">
                    <a:alpha val="43137"/>
                  </a:srgbClr>
                </a:outerShdw>
              </a:effectLst>
            </a:endParaRPr>
          </a:p>
        </p:txBody>
      </p:sp>
      <p:sp>
        <p:nvSpPr>
          <p:cNvPr id="2" name="ZoneTexte 1"/>
          <p:cNvSpPr txBox="1"/>
          <p:nvPr/>
        </p:nvSpPr>
        <p:spPr>
          <a:xfrm>
            <a:off x="6876256" y="620688"/>
            <a:ext cx="1800200" cy="369332"/>
          </a:xfrm>
          <a:prstGeom prst="rect">
            <a:avLst/>
          </a:prstGeom>
          <a:noFill/>
        </p:spPr>
        <p:txBody>
          <a:bodyPr wrap="square" rtlCol="0">
            <a:spAutoFit/>
          </a:bodyPr>
          <a:lstStyle/>
          <a:p>
            <a:r>
              <a:rPr lang="fr-FR" dirty="0" err="1"/>
              <a:t>Febrero</a:t>
            </a:r>
            <a:r>
              <a:rPr lang="fr-FR" dirty="0"/>
              <a:t> 2025</a:t>
            </a:r>
          </a:p>
        </p:txBody>
      </p:sp>
      <p:sp>
        <p:nvSpPr>
          <p:cNvPr id="4" name="ZoneTexte 3"/>
          <p:cNvSpPr txBox="1"/>
          <p:nvPr/>
        </p:nvSpPr>
        <p:spPr>
          <a:xfrm>
            <a:off x="406827" y="5229200"/>
            <a:ext cx="8557661" cy="553998"/>
          </a:xfrm>
          <a:prstGeom prst="rect">
            <a:avLst/>
          </a:prstGeom>
          <a:noFill/>
          <a:ln>
            <a:solidFill>
              <a:schemeClr val="bg1"/>
            </a:solidFill>
          </a:ln>
        </p:spPr>
        <p:txBody>
          <a:bodyPr wrap="square" rtlCol="0">
            <a:spAutoFit/>
          </a:bodyPr>
          <a:lstStyle/>
          <a:p>
            <a:pPr algn="just"/>
            <a:r>
              <a:rPr lang="es-ES" sz="1500" i="1" dirty="0"/>
              <a:t>Nota: Este manual de uso sigue sujeto a una validación posterior por parte de la Dirección General del Tesoro.</a:t>
            </a:r>
            <a:endParaRPr lang="fr-FR" sz="1500" i="1" dirty="0"/>
          </a:p>
        </p:txBody>
      </p:sp>
    </p:spTree>
    <p:extLst>
      <p:ext uri="{BB962C8B-B14F-4D97-AF65-F5344CB8AC3E}">
        <p14:creationId xmlns:p14="http://schemas.microsoft.com/office/powerpoint/2010/main" val="2499115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51520" y="570930"/>
            <a:ext cx="8424936" cy="337790"/>
          </a:xfrm>
        </p:spPr>
        <p:txBody>
          <a:bodyPr>
            <a:normAutofit fontScale="90000"/>
          </a:bodyPr>
          <a:lstStyle/>
          <a:p>
            <a:r>
              <a:rPr lang="fr-FR" dirty="0"/>
              <a:t>1.</a:t>
            </a:r>
            <a:r>
              <a:rPr lang="fr-FR" sz="2000" dirty="0">
                <a:solidFill>
                  <a:srgbClr val="2A17B9"/>
                </a:solidFill>
              </a:rPr>
              <a:t> </a:t>
            </a:r>
            <a:r>
              <a:rPr lang="es-ES" dirty="0"/>
              <a:t>El cribado en las listas de sanciones</a:t>
            </a:r>
            <a:br>
              <a:rPr lang="fr-FR" dirty="0"/>
            </a:br>
            <a:r>
              <a:rPr lang="fr-FR" sz="1700" dirty="0"/>
              <a:t>1.3 - </a:t>
            </a:r>
            <a:r>
              <a:rPr lang="fr-FR" sz="1800" dirty="0" err="1"/>
              <a:t>Análisis</a:t>
            </a:r>
            <a:r>
              <a:rPr lang="fr-FR" sz="1800" dirty="0"/>
              <a:t> </a:t>
            </a:r>
            <a:r>
              <a:rPr lang="fr-FR" sz="1800" dirty="0" err="1"/>
              <a:t>del</a:t>
            </a:r>
            <a:r>
              <a:rPr lang="fr-FR" sz="1800" dirty="0"/>
              <a:t> </a:t>
            </a:r>
            <a:r>
              <a:rPr lang="fr-FR" sz="1800" dirty="0" err="1"/>
              <a:t>resultado</a:t>
            </a:r>
            <a:r>
              <a:rPr lang="fr-FR" sz="1800" dirty="0"/>
              <a:t> </a:t>
            </a:r>
            <a:r>
              <a:rPr lang="fr-FR" sz="1800" dirty="0" err="1"/>
              <a:t>obtenido</a:t>
            </a:r>
            <a:br>
              <a:rPr lang="fr-FR" dirty="0"/>
            </a:br>
            <a:r>
              <a:rPr lang="fr-FR" sz="1400" dirty="0"/>
              <a:t>1.3.2 </a:t>
            </a:r>
            <a:r>
              <a:rPr lang="es-ES" sz="1400" dirty="0"/>
              <a:t>En caso de correspondencia positiva en las listas de sanciones financieras (3/3)</a:t>
            </a:r>
            <a:endParaRPr lang="en-US" sz="1400" dirty="0"/>
          </a:p>
        </p:txBody>
      </p:sp>
      <p:sp>
        <p:nvSpPr>
          <p:cNvPr id="51" name="ZoneTexte 50"/>
          <p:cNvSpPr txBox="1"/>
          <p:nvPr/>
        </p:nvSpPr>
        <p:spPr>
          <a:xfrm>
            <a:off x="619593" y="4921451"/>
            <a:ext cx="8112460" cy="1323439"/>
          </a:xfrm>
          <a:prstGeom prst="rect">
            <a:avLst/>
          </a:prstGeom>
          <a:noFill/>
          <a:ln>
            <a:solidFill>
              <a:schemeClr val="tx1">
                <a:lumMod val="40000"/>
                <a:lumOff val="60000"/>
              </a:schemeClr>
            </a:solidFill>
          </a:ln>
        </p:spPr>
        <p:txBody>
          <a:bodyPr wrap="square" rtlCol="0">
            <a:spAutoFit/>
          </a:bodyPr>
          <a:lstStyle/>
          <a:p>
            <a:r>
              <a:rPr lang="es-ES" sz="1600" dirty="0"/>
              <a:t>Verificar que los elementos en el campo “</a:t>
            </a:r>
            <a:r>
              <a:rPr lang="fr-FR" sz="1600" dirty="0"/>
              <a:t>nom / prénom / alias</a:t>
            </a:r>
            <a:r>
              <a:rPr lang="es-ES" sz="1600" dirty="0"/>
              <a:t> “ </a:t>
            </a:r>
            <a:r>
              <a:rPr lang="fr-FR" sz="1600" dirty="0"/>
              <a:t> </a:t>
            </a:r>
            <a:r>
              <a:rPr lang="es-ES" sz="1600" dirty="0"/>
              <a:t>ingresados coincidan con la información del resultado:</a:t>
            </a:r>
          </a:p>
          <a:p>
            <a:pPr marL="285750" indent="-285750">
              <a:buFont typeface="Arial" panose="020B0604020202020204" pitchFamily="34" charset="0"/>
              <a:buChar char="•"/>
            </a:pPr>
            <a:r>
              <a:rPr lang="es-ES" sz="1600" dirty="0"/>
              <a:t>En el campo "</a:t>
            </a:r>
            <a:r>
              <a:rPr lang="es-ES" sz="1600" dirty="0" err="1"/>
              <a:t>nom</a:t>
            </a:r>
            <a:r>
              <a:rPr lang="es-ES" sz="1600" dirty="0"/>
              <a:t>" para una asociación, cooperativa u organización.</a:t>
            </a:r>
          </a:p>
          <a:p>
            <a:pPr marL="285750" indent="-285750">
              <a:buFont typeface="Arial" panose="020B0604020202020204" pitchFamily="34" charset="0"/>
              <a:buChar char="•"/>
            </a:pPr>
            <a:r>
              <a:rPr lang="es-ES" sz="1600" dirty="0"/>
              <a:t>En el campo "</a:t>
            </a:r>
            <a:r>
              <a:rPr lang="fr-FR" sz="1600" dirty="0"/>
              <a:t> nom et identification </a:t>
            </a:r>
            <a:r>
              <a:rPr lang="es-ES" sz="1600" dirty="0"/>
              <a:t>" (con el número de identificación fiscal) para una empresa.</a:t>
            </a:r>
          </a:p>
        </p:txBody>
      </p:sp>
      <p:cxnSp>
        <p:nvCxnSpPr>
          <p:cNvPr id="18" name="Connecteur en angle 17"/>
          <p:cNvCxnSpPr>
            <a:cxnSpLocks/>
            <a:endCxn id="48" idx="1"/>
          </p:cNvCxnSpPr>
          <p:nvPr/>
        </p:nvCxnSpPr>
        <p:spPr>
          <a:xfrm rot="5400000" flipH="1" flipV="1">
            <a:off x="453700" y="3234441"/>
            <a:ext cx="1870780" cy="150324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E20E16EB-A5D0-5E2C-99C8-8FEE7611BE29}"/>
              </a:ext>
            </a:extLst>
          </p:cNvPr>
          <p:cNvSpPr txBox="1"/>
          <p:nvPr/>
        </p:nvSpPr>
        <p:spPr>
          <a:xfrm>
            <a:off x="539687" y="1268760"/>
            <a:ext cx="8161200" cy="954107"/>
          </a:xfrm>
          <a:prstGeom prst="rect">
            <a:avLst/>
          </a:prstGeom>
          <a:noFill/>
          <a:ln>
            <a:solidFill>
              <a:schemeClr val="tx1"/>
            </a:solidFill>
          </a:ln>
        </p:spPr>
        <p:txBody>
          <a:bodyPr wrap="square" rtlCol="0">
            <a:spAutoFit/>
          </a:bodyPr>
          <a:lstStyle/>
          <a:p>
            <a:pPr algn="just"/>
            <a:r>
              <a:rPr lang="es-ES" sz="1400" dirty="0"/>
              <a:t>Cuando la herramienta de filtrado detecta un resultado, significa que hay una correspondencia positiva en las listas de sanciones financieras. La persona (o entidad) controlada aparece en una de las listas de sanciones financieras (Francia, UE o ONU) en la fecha del control.</a:t>
            </a:r>
            <a:endParaRPr lang="fr-FR" sz="1400" dirty="0"/>
          </a:p>
        </p:txBody>
      </p:sp>
      <p:sp>
        <p:nvSpPr>
          <p:cNvPr id="4" name="ZoneTexte 3">
            <a:extLst>
              <a:ext uri="{FF2B5EF4-FFF2-40B4-BE49-F238E27FC236}">
                <a16:creationId xmlns:a16="http://schemas.microsoft.com/office/drawing/2014/main" id="{151B1FA8-68E4-EEE8-FA2B-95E479408215}"/>
              </a:ext>
            </a:extLst>
          </p:cNvPr>
          <p:cNvSpPr txBox="1"/>
          <p:nvPr/>
        </p:nvSpPr>
        <p:spPr>
          <a:xfrm>
            <a:off x="2159867" y="2268307"/>
            <a:ext cx="4920840" cy="323165"/>
          </a:xfrm>
          <a:prstGeom prst="rect">
            <a:avLst/>
          </a:prstGeom>
          <a:noFill/>
          <a:ln>
            <a:solidFill>
              <a:schemeClr val="tx1">
                <a:lumMod val="40000"/>
                <a:lumOff val="60000"/>
              </a:schemeClr>
            </a:solidFill>
          </a:ln>
        </p:spPr>
        <p:txBody>
          <a:bodyPr wrap="square" rtlCol="0">
            <a:spAutoFit/>
          </a:bodyPr>
          <a:lstStyle/>
          <a:p>
            <a:pPr algn="ctr"/>
            <a:r>
              <a:rPr lang="es-ES" sz="1500" i="1" dirty="0"/>
              <a:t>Búsqueda de una persona jurídica</a:t>
            </a:r>
            <a:endParaRPr lang="en-US" sz="1500" i="1" dirty="0"/>
          </a:p>
        </p:txBody>
      </p:sp>
      <p:pic>
        <p:nvPicPr>
          <p:cNvPr id="6" name="Image 5">
            <a:extLst>
              <a:ext uri="{FF2B5EF4-FFF2-40B4-BE49-F238E27FC236}">
                <a16:creationId xmlns:a16="http://schemas.microsoft.com/office/drawing/2014/main" id="{C51A7C6E-F44D-D49F-4C1C-68B9AF80EBAE}"/>
              </a:ext>
            </a:extLst>
          </p:cNvPr>
          <p:cNvPicPr>
            <a:picLocks noChangeAspect="1"/>
          </p:cNvPicPr>
          <p:nvPr/>
        </p:nvPicPr>
        <p:blipFill>
          <a:blip r:embed="rId4"/>
          <a:stretch>
            <a:fillRect/>
          </a:stretch>
        </p:blipFill>
        <p:spPr>
          <a:xfrm>
            <a:off x="2155543" y="2636912"/>
            <a:ext cx="5040560" cy="2191223"/>
          </a:xfrm>
          <a:prstGeom prst="rect">
            <a:avLst/>
          </a:prstGeom>
        </p:spPr>
      </p:pic>
      <p:sp>
        <p:nvSpPr>
          <p:cNvPr id="48" name="Rectangle à coins arrondis 47"/>
          <p:cNvSpPr/>
          <p:nvPr/>
        </p:nvSpPr>
        <p:spPr>
          <a:xfrm>
            <a:off x="2140710" y="2825944"/>
            <a:ext cx="4939998" cy="449454"/>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2" name="Rectangle à coins arrondis 41"/>
          <p:cNvSpPr/>
          <p:nvPr/>
        </p:nvSpPr>
        <p:spPr>
          <a:xfrm>
            <a:off x="2267744" y="3392438"/>
            <a:ext cx="3528392" cy="1435697"/>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9" name="Connecteur droit avec flèche 18"/>
          <p:cNvCxnSpPr>
            <a:cxnSpLocks/>
            <a:endCxn id="42" idx="1"/>
          </p:cNvCxnSpPr>
          <p:nvPr/>
        </p:nvCxnSpPr>
        <p:spPr>
          <a:xfrm flipV="1">
            <a:off x="637470" y="4110287"/>
            <a:ext cx="1630274" cy="81116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0716087"/>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fr-FR" dirty="0"/>
              <a:t>2. </a:t>
            </a:r>
            <a:r>
              <a:rPr lang="fr-FR" dirty="0" err="1"/>
              <a:t>Justificante</a:t>
            </a:r>
            <a:r>
              <a:rPr lang="fr-FR" dirty="0"/>
              <a:t> a </a:t>
            </a:r>
            <a:r>
              <a:rPr lang="fr-FR" dirty="0" err="1"/>
              <a:t>conservar</a:t>
            </a:r>
            <a:br>
              <a:rPr lang="fr-FR" dirty="0"/>
            </a:br>
            <a:r>
              <a:rPr lang="fr-FR" sz="1700" dirty="0"/>
              <a:t>2.1 - </a:t>
            </a:r>
            <a:r>
              <a:rPr lang="fr-FR" sz="1600" dirty="0" err="1"/>
              <a:t>Caso</a:t>
            </a:r>
            <a:r>
              <a:rPr lang="fr-FR" sz="1600" dirty="0"/>
              <a:t> </a:t>
            </a:r>
            <a:r>
              <a:rPr lang="fr-FR" sz="1600" dirty="0" err="1"/>
              <a:t>del</a:t>
            </a:r>
            <a:r>
              <a:rPr lang="fr-FR" sz="1600" dirty="0"/>
              <a:t> </a:t>
            </a:r>
            <a:r>
              <a:rPr lang="fr-FR" sz="1600" dirty="0" err="1"/>
              <a:t>cribado</a:t>
            </a:r>
            <a:r>
              <a:rPr lang="fr-FR" sz="1600" dirty="0"/>
              <a:t> </a:t>
            </a:r>
            <a:r>
              <a:rPr lang="fr-FR" sz="1600" dirty="0" err="1"/>
              <a:t>negativo</a:t>
            </a:r>
            <a:endParaRPr lang="fr-FR" sz="1700" dirty="0"/>
          </a:p>
        </p:txBody>
      </p:sp>
      <p:pic>
        <p:nvPicPr>
          <p:cNvPr id="42" name="Image 41"/>
          <p:cNvPicPr>
            <a:picLocks noChangeAspect="1"/>
          </p:cNvPicPr>
          <p:nvPr/>
        </p:nvPicPr>
        <p:blipFill>
          <a:blip r:embed="rId2"/>
          <a:stretch>
            <a:fillRect/>
          </a:stretch>
        </p:blipFill>
        <p:spPr>
          <a:xfrm>
            <a:off x="1065346" y="2296496"/>
            <a:ext cx="6941300" cy="3364752"/>
          </a:xfrm>
          <a:prstGeom prst="rect">
            <a:avLst/>
          </a:prstGeom>
        </p:spPr>
      </p:pic>
      <p:sp>
        <p:nvSpPr>
          <p:cNvPr id="44" name="ZoneTexte 43"/>
          <p:cNvSpPr txBox="1"/>
          <p:nvPr/>
        </p:nvSpPr>
        <p:spPr>
          <a:xfrm>
            <a:off x="539687" y="971295"/>
            <a:ext cx="8161200" cy="954107"/>
          </a:xfrm>
          <a:prstGeom prst="rect">
            <a:avLst/>
          </a:prstGeom>
          <a:noFill/>
          <a:ln>
            <a:solidFill>
              <a:schemeClr val="tx1"/>
            </a:solidFill>
          </a:ln>
        </p:spPr>
        <p:txBody>
          <a:bodyPr wrap="square" rtlCol="0">
            <a:spAutoFit/>
          </a:bodyPr>
          <a:lstStyle/>
          <a:p>
            <a:pPr algn="just"/>
            <a:r>
              <a:rPr lang="es-ES" sz="1400" dirty="0"/>
              <a:t>Para certificar la realización de la búsqueda en las listas de sanciones financieras, tome y archive una captura de pantalla como la siguiente de la página de resultados. En el título del archivo, indique la fecha del filtrado y el nombre del tercero filtrado para conservar una prueba de la correspondencia negativa.</a:t>
            </a:r>
            <a:endParaRPr lang="fr-FR" sz="1400" dirty="0"/>
          </a:p>
        </p:txBody>
      </p:sp>
    </p:spTree>
    <p:extLst>
      <p:ext uri="{BB962C8B-B14F-4D97-AF65-F5344CB8AC3E}">
        <p14:creationId xmlns:p14="http://schemas.microsoft.com/office/powerpoint/2010/main" val="80449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en-US" dirty="0"/>
              <a:t>2</a:t>
            </a:r>
            <a:r>
              <a:rPr lang="fr-FR" dirty="0"/>
              <a:t>. </a:t>
            </a:r>
            <a:r>
              <a:rPr lang="fr-FR" dirty="0" err="1"/>
              <a:t>Justificante</a:t>
            </a:r>
            <a:r>
              <a:rPr lang="fr-FR" dirty="0"/>
              <a:t> a </a:t>
            </a:r>
            <a:r>
              <a:rPr lang="fr-FR" dirty="0" err="1"/>
              <a:t>conservar</a:t>
            </a:r>
            <a:br>
              <a:rPr lang="fr-FR" dirty="0"/>
            </a:br>
            <a:r>
              <a:rPr lang="fr-FR" sz="1700" dirty="0"/>
              <a:t>2.2 - </a:t>
            </a:r>
            <a:r>
              <a:rPr lang="fr-FR" sz="1800" dirty="0" err="1"/>
              <a:t>Caso</a:t>
            </a:r>
            <a:r>
              <a:rPr lang="fr-FR" sz="1800" dirty="0"/>
              <a:t> </a:t>
            </a:r>
            <a:r>
              <a:rPr lang="fr-FR" sz="1800" dirty="0" err="1"/>
              <a:t>del</a:t>
            </a:r>
            <a:r>
              <a:rPr lang="fr-FR" sz="1800" dirty="0"/>
              <a:t> </a:t>
            </a:r>
            <a:r>
              <a:rPr lang="fr-FR" sz="1800" dirty="0" err="1"/>
              <a:t>cribado</a:t>
            </a:r>
            <a:r>
              <a:rPr lang="fr-FR" sz="1800" dirty="0"/>
              <a:t> </a:t>
            </a:r>
            <a:r>
              <a:rPr lang="fr-FR" sz="1800" dirty="0" err="1"/>
              <a:t>positivo</a:t>
            </a:r>
            <a:endParaRPr lang="en-US" sz="1700" dirty="0"/>
          </a:p>
        </p:txBody>
      </p:sp>
      <p:pic>
        <p:nvPicPr>
          <p:cNvPr id="2" name="Image 1"/>
          <p:cNvPicPr>
            <a:picLocks noChangeAspect="1"/>
          </p:cNvPicPr>
          <p:nvPr/>
        </p:nvPicPr>
        <p:blipFill>
          <a:blip r:embed="rId2"/>
          <a:stretch>
            <a:fillRect/>
          </a:stretch>
        </p:blipFill>
        <p:spPr>
          <a:xfrm>
            <a:off x="539552" y="4149080"/>
            <a:ext cx="1745268" cy="2376264"/>
          </a:xfrm>
          <a:prstGeom prst="rect">
            <a:avLst/>
          </a:prstGeom>
        </p:spPr>
      </p:pic>
      <p:cxnSp>
        <p:nvCxnSpPr>
          <p:cNvPr id="8" name="Connecteur droit avec flèche 7"/>
          <p:cNvCxnSpPr>
            <a:cxnSpLocks/>
          </p:cNvCxnSpPr>
          <p:nvPr/>
        </p:nvCxnSpPr>
        <p:spPr>
          <a:xfrm flipH="1">
            <a:off x="2313682" y="5301208"/>
            <a:ext cx="1577544"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10" name="ZoneTexte 9"/>
          <p:cNvSpPr txBox="1"/>
          <p:nvPr/>
        </p:nvSpPr>
        <p:spPr>
          <a:xfrm>
            <a:off x="3891226" y="5044825"/>
            <a:ext cx="4785230" cy="584775"/>
          </a:xfrm>
          <a:prstGeom prst="rect">
            <a:avLst/>
          </a:prstGeom>
          <a:noFill/>
          <a:ln>
            <a:solidFill>
              <a:schemeClr val="tx1">
                <a:lumMod val="40000"/>
                <a:lumOff val="60000"/>
              </a:schemeClr>
            </a:solidFill>
          </a:ln>
        </p:spPr>
        <p:txBody>
          <a:bodyPr wrap="square" rtlCol="0">
            <a:spAutoFit/>
          </a:bodyPr>
          <a:lstStyle/>
          <a:p>
            <a:pPr algn="ctr"/>
            <a:r>
              <a:rPr lang="es-ES" sz="1600" dirty="0"/>
              <a:t>Archivo PDF que resume la información principal sobre la correspondencia positiva</a:t>
            </a:r>
            <a:endParaRPr lang="fr-FR" sz="1600" dirty="0"/>
          </a:p>
        </p:txBody>
      </p:sp>
      <p:sp>
        <p:nvSpPr>
          <p:cNvPr id="14" name="ZoneTexte 13"/>
          <p:cNvSpPr txBox="1"/>
          <p:nvPr/>
        </p:nvSpPr>
        <p:spPr>
          <a:xfrm>
            <a:off x="539552" y="3492297"/>
            <a:ext cx="2245634" cy="584775"/>
          </a:xfrm>
          <a:prstGeom prst="rect">
            <a:avLst/>
          </a:prstGeom>
          <a:noFill/>
          <a:ln>
            <a:solidFill>
              <a:schemeClr val="tx1">
                <a:lumMod val="40000"/>
                <a:lumOff val="60000"/>
              </a:schemeClr>
            </a:solidFill>
          </a:ln>
        </p:spPr>
        <p:txBody>
          <a:bodyPr wrap="square" rtlCol="0">
            <a:spAutoFit/>
          </a:bodyPr>
          <a:lstStyle/>
          <a:p>
            <a:pPr algn="ctr"/>
            <a:r>
              <a:rPr lang="es-ES" sz="1600" dirty="0"/>
              <a:t>Hacer clic en "</a:t>
            </a:r>
            <a:r>
              <a:rPr lang="es-ES" sz="1600" dirty="0" err="1"/>
              <a:t>Exporter</a:t>
            </a:r>
            <a:r>
              <a:rPr lang="es-ES" sz="1600" dirty="0"/>
              <a:t> en PDF"</a:t>
            </a:r>
            <a:endParaRPr lang="fr-FR" sz="1600" dirty="0"/>
          </a:p>
        </p:txBody>
      </p:sp>
      <p:sp>
        <p:nvSpPr>
          <p:cNvPr id="16" name="ZoneTexte 15"/>
          <p:cNvSpPr txBox="1"/>
          <p:nvPr/>
        </p:nvSpPr>
        <p:spPr>
          <a:xfrm>
            <a:off x="488093" y="888404"/>
            <a:ext cx="8161200" cy="1384995"/>
          </a:xfrm>
          <a:prstGeom prst="rect">
            <a:avLst/>
          </a:prstGeom>
          <a:noFill/>
          <a:ln>
            <a:solidFill>
              <a:schemeClr val="tx1"/>
            </a:solidFill>
          </a:ln>
        </p:spPr>
        <p:txBody>
          <a:bodyPr wrap="square" rtlCol="0">
            <a:spAutoFit/>
          </a:bodyPr>
          <a:lstStyle/>
          <a:p>
            <a:r>
              <a:rPr lang="es-ES" sz="1400" dirty="0"/>
              <a:t>La herramienta de la DGT permite generar un informe en PDF de la correspondencia positiva, detallando las listas que han sido analizadas, la fecha de realización del análisis, la lista de sanciones en la que se encuentra el tercero y los motivos de su inclusión en la lista de sanciones financieras.</a:t>
            </a:r>
            <a:br>
              <a:rPr lang="es-ES" sz="1400" dirty="0"/>
            </a:br>
            <a:r>
              <a:rPr lang="es-ES" sz="1400" dirty="0"/>
              <a:t>Para certificar la realización de la búsqueda, exporte en PDF y archive los resultados de la búsqueda.</a:t>
            </a:r>
            <a:endParaRPr lang="fr-FR" sz="1400" dirty="0"/>
          </a:p>
        </p:txBody>
      </p:sp>
      <p:pic>
        <p:nvPicPr>
          <p:cNvPr id="4" name="Image 3"/>
          <p:cNvPicPr>
            <a:picLocks noChangeAspect="1"/>
          </p:cNvPicPr>
          <p:nvPr/>
        </p:nvPicPr>
        <p:blipFill>
          <a:blip r:embed="rId3"/>
          <a:stretch>
            <a:fillRect/>
          </a:stretch>
        </p:blipFill>
        <p:spPr>
          <a:xfrm>
            <a:off x="3707903" y="2101194"/>
            <a:ext cx="4953119" cy="2407925"/>
          </a:xfrm>
          <a:prstGeom prst="rect">
            <a:avLst/>
          </a:prstGeom>
        </p:spPr>
      </p:pic>
      <p:sp>
        <p:nvSpPr>
          <p:cNvPr id="34" name="Ellipse 33"/>
          <p:cNvSpPr/>
          <p:nvPr/>
        </p:nvSpPr>
        <p:spPr>
          <a:xfrm>
            <a:off x="4860032" y="3687982"/>
            <a:ext cx="720080" cy="24507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1" name="Connecteur droit avec flèche 10"/>
          <p:cNvCxnSpPr>
            <a:cxnSpLocks/>
            <a:stCxn id="14" idx="3"/>
          </p:cNvCxnSpPr>
          <p:nvPr/>
        </p:nvCxnSpPr>
        <p:spPr>
          <a:xfrm>
            <a:off x="2785186" y="3784685"/>
            <a:ext cx="2074846" cy="4355"/>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970037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37765" y="2420888"/>
            <a:ext cx="5256584" cy="861774"/>
          </a:xfrm>
          <a:prstGeom prst="rect">
            <a:avLst/>
          </a:prstGeom>
          <a:noFill/>
        </p:spPr>
        <p:txBody>
          <a:bodyPr wrap="square" rtlCol="0">
            <a:spAutoFit/>
          </a:bodyPr>
          <a:lstStyle/>
          <a:p>
            <a:pPr algn="ctr"/>
            <a:r>
              <a:rPr lang="en-US" sz="3200" b="1" dirty="0">
                <a:solidFill>
                  <a:srgbClr val="1C0E5D"/>
                </a:solidFill>
                <a:latin typeface="Century Gothic" panose="020B0502020202020204" pitchFamily="34" charset="0"/>
                <a:cs typeface="Arial" panose="020B0604020202020204" pitchFamily="34" charset="0"/>
              </a:rPr>
              <a:t>GRACIAS</a:t>
            </a:r>
            <a:br>
              <a:rPr lang="en-US" sz="3200" b="1" dirty="0">
                <a:solidFill>
                  <a:srgbClr val="1C0E5D"/>
                </a:solidFill>
                <a:latin typeface="Century Gothic" panose="020B0502020202020204" pitchFamily="34" charset="0"/>
                <a:cs typeface="Arial" panose="020B0604020202020204" pitchFamily="34" charset="0"/>
              </a:rPr>
            </a:br>
            <a:endParaRPr lang="en-US" u="sng" dirty="0">
              <a:hlinkClick r:id="rId2"/>
            </a:endParaRPr>
          </a:p>
        </p:txBody>
      </p:sp>
      <p:sp>
        <p:nvSpPr>
          <p:cNvPr id="5" name="TextBox 4"/>
          <p:cNvSpPr txBox="1"/>
          <p:nvPr/>
        </p:nvSpPr>
        <p:spPr>
          <a:xfrm>
            <a:off x="2267744" y="5301208"/>
            <a:ext cx="4596626" cy="307777"/>
          </a:xfrm>
          <a:prstGeom prst="rect">
            <a:avLst/>
          </a:prstGeom>
          <a:noFill/>
        </p:spPr>
        <p:txBody>
          <a:bodyPr wrap="square" rtlCol="0">
            <a:spAutoFit/>
          </a:bodyPr>
          <a:lstStyle/>
          <a:p>
            <a:pPr algn="ctr"/>
            <a:r>
              <a:rPr lang="en-US" sz="1400" dirty="0">
                <a:solidFill>
                  <a:srgbClr val="1C0E5D"/>
                </a:solidFill>
                <a:latin typeface="Century Gothic" panose="020B0502020202020204" pitchFamily="34" charset="0"/>
                <a:cs typeface="Arial" panose="020B0604020202020204" pitchFamily="34" charset="0"/>
              </a:rPr>
              <a:t>afd.fr</a:t>
            </a:r>
          </a:p>
        </p:txBody>
      </p:sp>
    </p:spTree>
    <p:extLst>
      <p:ext uri="{BB962C8B-B14F-4D97-AF65-F5344CB8AC3E}">
        <p14:creationId xmlns:p14="http://schemas.microsoft.com/office/powerpoint/2010/main" val="3979139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39552" y="1052736"/>
            <a:ext cx="8208912" cy="4824536"/>
          </a:xfrm>
        </p:spPr>
        <p:txBody>
          <a:bodyPr>
            <a:normAutofit/>
          </a:bodyPr>
          <a:lstStyle/>
          <a:p>
            <a:pPr marL="342900" indent="-342900">
              <a:lnSpc>
                <a:spcPct val="150000"/>
              </a:lnSpc>
              <a:buFont typeface="+mj-lt"/>
              <a:buAutoNum type="arabicPeriod"/>
            </a:pPr>
            <a:r>
              <a:rPr lang="fr-FR" sz="1600" dirty="0"/>
              <a:t>El </a:t>
            </a:r>
            <a:r>
              <a:rPr lang="fr-FR" sz="1600" dirty="0" err="1"/>
              <a:t>cribado</a:t>
            </a:r>
            <a:r>
              <a:rPr lang="fr-FR" sz="1600" dirty="0"/>
              <a:t> en las listas de </a:t>
            </a:r>
            <a:r>
              <a:rPr lang="fr-FR" sz="1600" dirty="0" err="1"/>
              <a:t>sanciones</a:t>
            </a:r>
            <a:endParaRPr lang="fr-FR" sz="1600" dirty="0"/>
          </a:p>
          <a:p>
            <a:pPr marL="457200" lvl="1" indent="0">
              <a:lnSpc>
                <a:spcPct val="150000"/>
              </a:lnSpc>
              <a:buNone/>
            </a:pPr>
            <a:r>
              <a:rPr lang="fr-FR" b="1" dirty="0">
                <a:solidFill>
                  <a:schemeClr val="tx1"/>
                </a:solidFill>
              </a:rPr>
              <a:t>1.1 – </a:t>
            </a:r>
            <a:r>
              <a:rPr lang="fr-FR" b="1" dirty="0" err="1">
                <a:solidFill>
                  <a:schemeClr val="tx1"/>
                </a:solidFill>
              </a:rPr>
              <a:t>Página</a:t>
            </a:r>
            <a:r>
              <a:rPr lang="fr-FR" b="1" dirty="0">
                <a:solidFill>
                  <a:schemeClr val="tx1"/>
                </a:solidFill>
              </a:rPr>
              <a:t> de </a:t>
            </a:r>
            <a:r>
              <a:rPr lang="fr-FR" b="1" dirty="0" err="1">
                <a:solidFill>
                  <a:schemeClr val="tx1"/>
                </a:solidFill>
              </a:rPr>
              <a:t>inicio</a:t>
            </a:r>
            <a:endParaRPr lang="fr-FR" b="1" dirty="0">
              <a:solidFill>
                <a:schemeClr val="tx1"/>
              </a:solidFill>
            </a:endParaRPr>
          </a:p>
          <a:p>
            <a:pPr marL="457200" lvl="1" indent="0">
              <a:lnSpc>
                <a:spcPct val="150000"/>
              </a:lnSpc>
              <a:buNone/>
            </a:pPr>
            <a:r>
              <a:rPr lang="fr-FR" b="1" dirty="0">
                <a:solidFill>
                  <a:schemeClr val="tx1"/>
                </a:solidFill>
              </a:rPr>
              <a:t>1.2 – </a:t>
            </a:r>
            <a:r>
              <a:rPr lang="fr-FR" b="1" dirty="0" err="1">
                <a:solidFill>
                  <a:schemeClr val="tx1"/>
                </a:solidFill>
              </a:rPr>
              <a:t>Información</a:t>
            </a:r>
            <a:r>
              <a:rPr lang="fr-FR" b="1" dirty="0">
                <a:solidFill>
                  <a:schemeClr val="tx1"/>
                </a:solidFill>
              </a:rPr>
              <a:t> a </a:t>
            </a:r>
            <a:r>
              <a:rPr lang="fr-FR" b="1" dirty="0" err="1">
                <a:solidFill>
                  <a:schemeClr val="tx1"/>
                </a:solidFill>
              </a:rPr>
              <a:t>completar</a:t>
            </a:r>
            <a:endParaRPr lang="fr-FR" b="1" dirty="0">
              <a:solidFill>
                <a:schemeClr val="tx1"/>
              </a:solidFill>
            </a:endParaRPr>
          </a:p>
          <a:p>
            <a:pPr marL="457200" lvl="1" indent="0">
              <a:lnSpc>
                <a:spcPct val="150000"/>
              </a:lnSpc>
              <a:buNone/>
            </a:pPr>
            <a:r>
              <a:rPr lang="fr-FR" b="1" dirty="0">
                <a:solidFill>
                  <a:schemeClr val="tx1"/>
                </a:solidFill>
              </a:rPr>
              <a:t>1.3 – </a:t>
            </a:r>
            <a:r>
              <a:rPr lang="fr-FR" b="1" dirty="0" err="1">
                <a:solidFill>
                  <a:schemeClr val="tx1"/>
                </a:solidFill>
              </a:rPr>
              <a:t>Análisis</a:t>
            </a:r>
            <a:r>
              <a:rPr lang="fr-FR" b="1" dirty="0">
                <a:solidFill>
                  <a:schemeClr val="tx1"/>
                </a:solidFill>
              </a:rPr>
              <a:t> </a:t>
            </a:r>
            <a:r>
              <a:rPr lang="fr-FR" b="1" dirty="0" err="1">
                <a:solidFill>
                  <a:schemeClr val="tx1"/>
                </a:solidFill>
              </a:rPr>
              <a:t>del</a:t>
            </a:r>
            <a:r>
              <a:rPr lang="fr-FR" b="1" dirty="0">
                <a:solidFill>
                  <a:schemeClr val="tx1"/>
                </a:solidFill>
              </a:rPr>
              <a:t> </a:t>
            </a:r>
            <a:r>
              <a:rPr lang="fr-FR" b="1" dirty="0" err="1">
                <a:solidFill>
                  <a:schemeClr val="tx1"/>
                </a:solidFill>
              </a:rPr>
              <a:t>resultado</a:t>
            </a:r>
            <a:r>
              <a:rPr lang="fr-FR" b="1" dirty="0">
                <a:solidFill>
                  <a:schemeClr val="tx1"/>
                </a:solidFill>
              </a:rPr>
              <a:t> </a:t>
            </a:r>
            <a:r>
              <a:rPr lang="fr-FR" b="1" dirty="0" err="1">
                <a:solidFill>
                  <a:schemeClr val="tx1"/>
                </a:solidFill>
              </a:rPr>
              <a:t>obtenido</a:t>
            </a:r>
            <a:endParaRPr lang="fr-FR" b="1" dirty="0">
              <a:solidFill>
                <a:schemeClr val="tx1"/>
              </a:solidFill>
            </a:endParaRPr>
          </a:p>
          <a:p>
            <a:pPr marL="857250" lvl="2" indent="0">
              <a:lnSpc>
                <a:spcPct val="150000"/>
              </a:lnSpc>
              <a:buNone/>
            </a:pPr>
            <a:r>
              <a:rPr lang="fr-FR" sz="1600" dirty="0"/>
              <a:t>1.3.1 </a:t>
            </a:r>
            <a:r>
              <a:rPr lang="es-ES" sz="1600" dirty="0"/>
              <a:t>En caso de coincidencia negativa en las listas de sanciones financieras</a:t>
            </a:r>
          </a:p>
          <a:p>
            <a:pPr marL="857250" lvl="2" indent="0">
              <a:lnSpc>
                <a:spcPct val="150000"/>
              </a:lnSpc>
              <a:buNone/>
            </a:pPr>
            <a:r>
              <a:rPr lang="fr-FR" sz="1600" dirty="0"/>
              <a:t>1.3.2 </a:t>
            </a:r>
            <a:r>
              <a:rPr lang="es-ES" sz="1600" dirty="0"/>
              <a:t>En caso de coincidencia positiva en las listas de sanciones financieras</a:t>
            </a:r>
            <a:endParaRPr lang="fr-FR" sz="1600" dirty="0"/>
          </a:p>
          <a:p>
            <a:pPr marL="342900" indent="-342900">
              <a:lnSpc>
                <a:spcPct val="150000"/>
              </a:lnSpc>
              <a:buFont typeface="+mj-lt"/>
              <a:buAutoNum type="arabicPeriod"/>
            </a:pPr>
            <a:r>
              <a:rPr lang="fr-FR" sz="1600" dirty="0" err="1"/>
              <a:t>Justificante</a:t>
            </a:r>
            <a:r>
              <a:rPr lang="fr-FR" sz="1600" dirty="0"/>
              <a:t> a </a:t>
            </a:r>
            <a:r>
              <a:rPr lang="fr-FR" sz="1600" dirty="0" err="1"/>
              <a:t>conservar</a:t>
            </a:r>
            <a:endParaRPr lang="fr-FR" sz="1600" dirty="0"/>
          </a:p>
          <a:p>
            <a:pPr marL="457200" lvl="1" indent="0">
              <a:lnSpc>
                <a:spcPct val="150000"/>
              </a:lnSpc>
              <a:buNone/>
            </a:pPr>
            <a:r>
              <a:rPr lang="fr-FR" b="1" dirty="0">
                <a:solidFill>
                  <a:schemeClr val="tx1"/>
                </a:solidFill>
              </a:rPr>
              <a:t>2.1 – </a:t>
            </a:r>
            <a:r>
              <a:rPr lang="fr-FR" b="1" dirty="0" err="1">
                <a:solidFill>
                  <a:schemeClr val="tx1"/>
                </a:solidFill>
              </a:rPr>
              <a:t>Caso</a:t>
            </a:r>
            <a:r>
              <a:rPr lang="fr-FR" b="1" dirty="0">
                <a:solidFill>
                  <a:schemeClr val="tx1"/>
                </a:solidFill>
              </a:rPr>
              <a:t> de </a:t>
            </a:r>
            <a:r>
              <a:rPr lang="fr-FR" b="1" dirty="0" err="1">
                <a:solidFill>
                  <a:schemeClr val="tx1"/>
                </a:solidFill>
              </a:rPr>
              <a:t>cribado</a:t>
            </a:r>
            <a:r>
              <a:rPr lang="fr-FR" b="1" dirty="0">
                <a:solidFill>
                  <a:schemeClr val="tx1"/>
                </a:solidFill>
              </a:rPr>
              <a:t> </a:t>
            </a:r>
            <a:r>
              <a:rPr lang="fr-FR" b="1" dirty="0" err="1">
                <a:solidFill>
                  <a:schemeClr val="tx1"/>
                </a:solidFill>
              </a:rPr>
              <a:t>negativo</a:t>
            </a:r>
            <a:endParaRPr lang="fr-FR" b="1" dirty="0">
              <a:solidFill>
                <a:schemeClr val="tx1"/>
              </a:solidFill>
            </a:endParaRPr>
          </a:p>
          <a:p>
            <a:pPr marL="457200" lvl="1" indent="0">
              <a:lnSpc>
                <a:spcPct val="150000"/>
              </a:lnSpc>
              <a:buNone/>
            </a:pPr>
            <a:r>
              <a:rPr lang="fr-FR" b="1" dirty="0">
                <a:solidFill>
                  <a:schemeClr val="tx1"/>
                </a:solidFill>
              </a:rPr>
              <a:t>2.2 – </a:t>
            </a:r>
            <a:r>
              <a:rPr lang="fr-FR" b="1" dirty="0" err="1">
                <a:solidFill>
                  <a:schemeClr val="tx1"/>
                </a:solidFill>
              </a:rPr>
              <a:t>Caso</a:t>
            </a:r>
            <a:r>
              <a:rPr lang="fr-FR" b="1" dirty="0">
                <a:solidFill>
                  <a:schemeClr val="tx1"/>
                </a:solidFill>
              </a:rPr>
              <a:t> de </a:t>
            </a:r>
            <a:r>
              <a:rPr lang="fr-FR" b="1" dirty="0" err="1">
                <a:solidFill>
                  <a:schemeClr val="tx1"/>
                </a:solidFill>
              </a:rPr>
              <a:t>cribado</a:t>
            </a:r>
            <a:r>
              <a:rPr lang="fr-FR" b="1" dirty="0">
                <a:solidFill>
                  <a:schemeClr val="tx1"/>
                </a:solidFill>
              </a:rPr>
              <a:t> </a:t>
            </a:r>
            <a:r>
              <a:rPr lang="fr-FR" b="1" dirty="0" err="1">
                <a:solidFill>
                  <a:schemeClr val="tx1"/>
                </a:solidFill>
              </a:rPr>
              <a:t>positivo</a:t>
            </a:r>
            <a:endParaRPr lang="fr-FR" b="1" dirty="0">
              <a:solidFill>
                <a:schemeClr val="tx1"/>
              </a:solidFill>
              <a:hlinkClick r:id="rId2" action="ppaction://hlinksldjump">
                <a:extLst>
                  <a:ext uri="{A12FA001-AC4F-418D-AE19-62706E023703}">
                    <ahyp:hlinkClr xmlns:ahyp="http://schemas.microsoft.com/office/drawing/2018/hyperlinkcolor" val="tx"/>
                  </a:ext>
                </a:extLst>
              </a:hlinkClick>
            </a:endParaRPr>
          </a:p>
          <a:p>
            <a:pPr marL="342900" indent="-342900">
              <a:lnSpc>
                <a:spcPct val="150000"/>
              </a:lnSpc>
              <a:buFont typeface="+mj-lt"/>
              <a:buAutoNum type="arabicPeriod"/>
            </a:pPr>
            <a:endParaRPr lang="fr-FR" sz="1400" dirty="0"/>
          </a:p>
        </p:txBody>
      </p:sp>
      <p:sp>
        <p:nvSpPr>
          <p:cNvPr id="4" name="Rectangle 1">
            <a:extLst>
              <a:ext uri="{FF2B5EF4-FFF2-40B4-BE49-F238E27FC236}">
                <a16:creationId xmlns:a16="http://schemas.microsoft.com/office/drawing/2014/main" id="{8C8B5B8E-2C88-083B-9C93-63353ADD8685}"/>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1" i="0" u="none" strike="noStrike" cap="none" normalizeH="0" baseline="0">
                <a:ln>
                  <a:noFill/>
                </a:ln>
                <a:solidFill>
                  <a:schemeClr val="tx1"/>
                </a:solidFill>
                <a:effectLst/>
                <a:latin typeface="Arial" panose="020B0604020202020204" pitchFamily="34" charset="0"/>
              </a:rPr>
              <a:t>ÍNDICE</a:t>
            </a: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7" name="Rectangle 3">
            <a:extLst>
              <a:ext uri="{FF2B5EF4-FFF2-40B4-BE49-F238E27FC236}">
                <a16:creationId xmlns:a16="http://schemas.microsoft.com/office/drawing/2014/main" id="{49D21E63-3708-944A-D9E0-BFE19640AC7D}"/>
              </a:ext>
            </a:extLst>
          </p:cNvPr>
          <p:cNvSpPr>
            <a:spLocks noGrp="1" noChangeArrowheads="1"/>
          </p:cNvSpPr>
          <p:nvPr>
            <p:ph type="title"/>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1" i="0" u="none" strike="noStrike" cap="none" normalizeH="0" baseline="0">
                <a:ln>
                  <a:noFill/>
                </a:ln>
                <a:solidFill>
                  <a:schemeClr val="tx1"/>
                </a:solidFill>
                <a:effectLst/>
                <a:latin typeface="Arial" panose="020B0604020202020204" pitchFamily="34" charset="0"/>
              </a:rPr>
              <a:t>ÍNDICE</a:t>
            </a: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18964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75951" y="427885"/>
            <a:ext cx="8424936" cy="348245"/>
          </a:xfrm>
        </p:spPr>
        <p:txBody>
          <a:bodyPr>
            <a:normAutofit fontScale="90000"/>
          </a:bodyPr>
          <a:lstStyle/>
          <a:p>
            <a:r>
              <a:rPr lang="es-ES" dirty="0"/>
              <a:t>1. El cribado en las listas de sanciones</a:t>
            </a:r>
            <a:br>
              <a:rPr lang="es-ES" dirty="0"/>
            </a:br>
            <a:r>
              <a:rPr lang="es-ES" b="0" dirty="0"/>
              <a:t>1</a:t>
            </a:r>
            <a:r>
              <a:rPr lang="es-ES" sz="1700" dirty="0"/>
              <a:t>.1 - Página de inicio</a:t>
            </a:r>
            <a:endParaRPr lang="fr-FR" sz="1700" dirty="0"/>
          </a:p>
        </p:txBody>
      </p:sp>
      <p:sp>
        <p:nvSpPr>
          <p:cNvPr id="14" name="ZoneTexte 13"/>
          <p:cNvSpPr txBox="1"/>
          <p:nvPr/>
        </p:nvSpPr>
        <p:spPr>
          <a:xfrm>
            <a:off x="1201134" y="1947791"/>
            <a:ext cx="2758867" cy="338554"/>
          </a:xfrm>
          <a:prstGeom prst="rect">
            <a:avLst/>
          </a:prstGeom>
          <a:noFill/>
          <a:ln>
            <a:solidFill>
              <a:schemeClr val="tx1">
                <a:lumMod val="40000"/>
                <a:lumOff val="60000"/>
              </a:schemeClr>
            </a:solidFill>
          </a:ln>
        </p:spPr>
        <p:txBody>
          <a:bodyPr wrap="square" rtlCol="0">
            <a:spAutoFit/>
          </a:bodyPr>
          <a:lstStyle/>
          <a:p>
            <a:pPr algn="just"/>
            <a:r>
              <a:rPr lang="fr-FR" sz="1600" dirty="0"/>
              <a:t>Accéder à liste filtrable</a:t>
            </a:r>
          </a:p>
        </p:txBody>
      </p:sp>
      <p:sp>
        <p:nvSpPr>
          <p:cNvPr id="17" name="ZoneTexte 16"/>
          <p:cNvSpPr txBox="1"/>
          <p:nvPr/>
        </p:nvSpPr>
        <p:spPr>
          <a:xfrm>
            <a:off x="539687" y="1268760"/>
            <a:ext cx="8161200" cy="738664"/>
          </a:xfrm>
          <a:prstGeom prst="rect">
            <a:avLst/>
          </a:prstGeom>
          <a:noFill/>
          <a:ln>
            <a:solidFill>
              <a:schemeClr val="tx1"/>
            </a:solidFill>
          </a:ln>
        </p:spPr>
        <p:txBody>
          <a:bodyPr wrap="square" rtlCol="0">
            <a:spAutoFit/>
          </a:bodyPr>
          <a:lstStyle/>
          <a:p>
            <a:pPr algn="just"/>
            <a:r>
              <a:rPr lang="es-ES" sz="1400" dirty="0"/>
              <a:t>Para acceder a la herramienta puesta a disposición por la Dirección General del Tesoro, diríjase al sitio web </a:t>
            </a:r>
            <a:r>
              <a:rPr lang="es-ES" sz="1400" dirty="0">
                <a:hlinkClick r:id="rId3"/>
              </a:rPr>
              <a:t>https://gels-avoirs.dgtresor.gouv.fr/</a:t>
            </a:r>
            <a:r>
              <a:rPr lang="es-ES" sz="1400" dirty="0"/>
              <a:t> y haga clic en </a:t>
            </a:r>
            <a:r>
              <a:rPr lang="fr-FR" sz="1400" dirty="0"/>
              <a:t>« accéder à la liste filtrable ».</a:t>
            </a:r>
          </a:p>
        </p:txBody>
      </p:sp>
      <p:pic>
        <p:nvPicPr>
          <p:cNvPr id="2" name="Image 1"/>
          <p:cNvPicPr>
            <a:picLocks noChangeAspect="1"/>
          </p:cNvPicPr>
          <p:nvPr/>
        </p:nvPicPr>
        <p:blipFill>
          <a:blip r:embed="rId4"/>
          <a:stretch>
            <a:fillRect/>
          </a:stretch>
        </p:blipFill>
        <p:spPr>
          <a:xfrm>
            <a:off x="539687" y="2542346"/>
            <a:ext cx="8064761" cy="2778206"/>
          </a:xfrm>
          <a:prstGeom prst="rect">
            <a:avLst/>
          </a:prstGeom>
        </p:spPr>
      </p:pic>
      <p:sp>
        <p:nvSpPr>
          <p:cNvPr id="21" name="Ellipse 20"/>
          <p:cNvSpPr/>
          <p:nvPr/>
        </p:nvSpPr>
        <p:spPr>
          <a:xfrm>
            <a:off x="1003784" y="4077072"/>
            <a:ext cx="903920" cy="30396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3" name="Connecteur en angle 2"/>
          <p:cNvCxnSpPr>
            <a:stCxn id="14" idx="2"/>
            <a:endCxn id="21" idx="0"/>
          </p:cNvCxnSpPr>
          <p:nvPr/>
        </p:nvCxnSpPr>
        <p:spPr>
          <a:xfrm rot="5400000">
            <a:off x="1122793" y="2619296"/>
            <a:ext cx="1790727" cy="1124824"/>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ZoneTexte 7">
            <a:extLst>
              <a:ext uri="{FF2B5EF4-FFF2-40B4-BE49-F238E27FC236}">
                <a16:creationId xmlns:a16="http://schemas.microsoft.com/office/drawing/2014/main" id="{D7EC1F06-E469-3DAB-0495-F854D8ACBE9B}"/>
              </a:ext>
            </a:extLst>
          </p:cNvPr>
          <p:cNvSpPr txBox="1"/>
          <p:nvPr/>
        </p:nvSpPr>
        <p:spPr>
          <a:xfrm>
            <a:off x="244697" y="5915759"/>
            <a:ext cx="8161200" cy="553998"/>
          </a:xfrm>
          <a:prstGeom prst="rect">
            <a:avLst/>
          </a:prstGeom>
          <a:noFill/>
          <a:ln>
            <a:solidFill>
              <a:schemeClr val="tx1"/>
            </a:solidFill>
            <a:prstDash val="sysDash"/>
          </a:ln>
        </p:spPr>
        <p:txBody>
          <a:bodyPr wrap="square" rtlCol="0">
            <a:spAutoFit/>
          </a:bodyPr>
          <a:lstStyle/>
          <a:p>
            <a:pPr algn="just"/>
            <a:r>
              <a:rPr lang="es-ES" sz="1000" dirty="0"/>
              <a:t>Al hacer clic en «Acceder a la API», tendrá la posibilidad de implementar la API proporcionada por la Dirección General del Tesoro. Esta permite conectar su sistema de información con las listas de sanciones financieras y realizar un cribado masivo sobre varias entidades o personas simultáneamente.</a:t>
            </a:r>
            <a:endParaRPr lang="fr-FR" sz="1000" i="1" dirty="0"/>
          </a:p>
        </p:txBody>
      </p:sp>
      <p:sp>
        <p:nvSpPr>
          <p:cNvPr id="10" name="Rectangle à coins arrondis 9"/>
          <p:cNvSpPr/>
          <p:nvPr/>
        </p:nvSpPr>
        <p:spPr>
          <a:xfrm>
            <a:off x="5994424" y="3622017"/>
            <a:ext cx="2394000" cy="1569618"/>
          </a:xfrm>
          <a:prstGeom prst="roundRect">
            <a:avLst/>
          </a:pr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6" name="Connecteur droit avec flèche 5"/>
          <p:cNvCxnSpPr/>
          <p:nvPr/>
        </p:nvCxnSpPr>
        <p:spPr>
          <a:xfrm flipH="1" flipV="1">
            <a:off x="7191424" y="5199091"/>
            <a:ext cx="0" cy="648000"/>
          </a:xfrm>
          <a:prstGeom prst="straightConnector1">
            <a:avLst/>
          </a:prstGeom>
          <a:ln>
            <a:solidFill>
              <a:srgbClr val="FF0000"/>
            </a:solidFill>
            <a:prstDash val="sysDot"/>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9998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es-ES" dirty="0"/>
              <a:t>1. El cribado en las listas de sanciones</a:t>
            </a:r>
            <a:br>
              <a:rPr lang="en-US" dirty="0"/>
            </a:br>
            <a:r>
              <a:rPr lang="es-ES" sz="1600" dirty="0"/>
              <a:t>1.2 - Información a completar (1/3)</a:t>
            </a:r>
            <a:r>
              <a:rPr lang="fr-FR" sz="1700" dirty="0"/>
              <a:t> </a:t>
            </a:r>
            <a:endParaRPr lang="en-US" sz="1700" dirty="0"/>
          </a:p>
        </p:txBody>
      </p:sp>
      <p:sp>
        <p:nvSpPr>
          <p:cNvPr id="38" name="ZoneTexte 37"/>
          <p:cNvSpPr txBox="1"/>
          <p:nvPr/>
        </p:nvSpPr>
        <p:spPr>
          <a:xfrm>
            <a:off x="539687" y="2852936"/>
            <a:ext cx="1620180" cy="954107"/>
          </a:xfrm>
          <a:prstGeom prst="rect">
            <a:avLst/>
          </a:prstGeom>
          <a:noFill/>
          <a:ln>
            <a:solidFill>
              <a:schemeClr val="tx1">
                <a:lumMod val="40000"/>
                <a:lumOff val="60000"/>
              </a:schemeClr>
            </a:solidFill>
          </a:ln>
        </p:spPr>
        <p:txBody>
          <a:bodyPr wrap="square" rtlCol="0">
            <a:spAutoFit/>
          </a:bodyPr>
          <a:lstStyle/>
          <a:p>
            <a:pPr algn="just"/>
            <a:r>
              <a:rPr lang="fr-FR" sz="1400" dirty="0"/>
              <a:t>I</a:t>
            </a:r>
            <a:r>
              <a:rPr lang="es-ES" sz="1400" dirty="0" err="1"/>
              <a:t>ntroducir</a:t>
            </a:r>
            <a:r>
              <a:rPr lang="es-ES" sz="1400" dirty="0"/>
              <a:t> el nombre y los apellidos de la persona</a:t>
            </a:r>
            <a:r>
              <a:rPr lang="fr-FR" sz="1400" dirty="0"/>
              <a:t>.</a:t>
            </a:r>
          </a:p>
        </p:txBody>
      </p:sp>
      <p:sp>
        <p:nvSpPr>
          <p:cNvPr id="19" name="ZoneTexte 18"/>
          <p:cNvSpPr txBox="1"/>
          <p:nvPr/>
        </p:nvSpPr>
        <p:spPr>
          <a:xfrm>
            <a:off x="539687" y="3952875"/>
            <a:ext cx="1728057" cy="738664"/>
          </a:xfrm>
          <a:prstGeom prst="rect">
            <a:avLst/>
          </a:prstGeom>
          <a:noFill/>
          <a:ln>
            <a:solidFill>
              <a:schemeClr val="tx1">
                <a:lumMod val="40000"/>
                <a:lumOff val="60000"/>
              </a:schemeClr>
            </a:solidFill>
          </a:ln>
        </p:spPr>
        <p:txBody>
          <a:bodyPr wrap="square" rtlCol="0">
            <a:spAutoFit/>
          </a:bodyPr>
          <a:lstStyle/>
          <a:p>
            <a:pPr algn="just"/>
            <a:r>
              <a:rPr lang="fr-FR" sz="1400" dirty="0" err="1"/>
              <a:t>Seleccionar</a:t>
            </a:r>
            <a:r>
              <a:rPr lang="fr-FR" sz="1400" dirty="0"/>
              <a:t> «Personne physique »</a:t>
            </a:r>
          </a:p>
        </p:txBody>
      </p:sp>
      <p:sp>
        <p:nvSpPr>
          <p:cNvPr id="46" name="ZoneTexte 45"/>
          <p:cNvSpPr txBox="1"/>
          <p:nvPr/>
        </p:nvSpPr>
        <p:spPr>
          <a:xfrm>
            <a:off x="539687" y="971295"/>
            <a:ext cx="8161200" cy="738664"/>
          </a:xfrm>
          <a:prstGeom prst="rect">
            <a:avLst/>
          </a:prstGeom>
          <a:noFill/>
          <a:ln>
            <a:solidFill>
              <a:schemeClr val="tx1"/>
            </a:solidFill>
          </a:ln>
        </p:spPr>
        <p:txBody>
          <a:bodyPr wrap="square" rtlCol="0">
            <a:spAutoFit/>
          </a:bodyPr>
          <a:lstStyle/>
          <a:p>
            <a:pPr algn="just"/>
            <a:r>
              <a:rPr lang="es-ES" sz="1400" dirty="0"/>
              <a:t>Todo cribado en las listas de sanciones financieras requiere previamente la recopilación de información sobre el tercero en cuestión: nombre y apellidos para una persona física o razón social para una persona jurídica.</a:t>
            </a:r>
            <a:endParaRPr lang="fr-FR" sz="1400" dirty="0"/>
          </a:p>
        </p:txBody>
      </p:sp>
      <p:cxnSp>
        <p:nvCxnSpPr>
          <p:cNvPr id="3" name="Connecteur droit avec flèche 2">
            <a:extLst>
              <a:ext uri="{FF2B5EF4-FFF2-40B4-BE49-F238E27FC236}">
                <a16:creationId xmlns:a16="http://schemas.microsoft.com/office/drawing/2014/main" id="{CC3A9FC4-3F64-4566-0A34-E974333B8449}"/>
              </a:ext>
            </a:extLst>
          </p:cNvPr>
          <p:cNvCxnSpPr>
            <a:cxnSpLocks/>
          </p:cNvCxnSpPr>
          <p:nvPr/>
        </p:nvCxnSpPr>
        <p:spPr>
          <a:xfrm>
            <a:off x="2159867" y="3231560"/>
            <a:ext cx="1476028"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ZoneTexte 4">
            <a:extLst>
              <a:ext uri="{FF2B5EF4-FFF2-40B4-BE49-F238E27FC236}">
                <a16:creationId xmlns:a16="http://schemas.microsoft.com/office/drawing/2014/main" id="{594AA901-61DD-E898-D055-D27EB586092A}"/>
              </a:ext>
            </a:extLst>
          </p:cNvPr>
          <p:cNvSpPr txBox="1"/>
          <p:nvPr/>
        </p:nvSpPr>
        <p:spPr>
          <a:xfrm>
            <a:off x="539687" y="5013176"/>
            <a:ext cx="8136769" cy="646331"/>
          </a:xfrm>
          <a:prstGeom prst="rect">
            <a:avLst/>
          </a:prstGeom>
          <a:noFill/>
          <a:ln>
            <a:solidFill>
              <a:schemeClr val="tx1"/>
            </a:solidFill>
          </a:ln>
        </p:spPr>
        <p:txBody>
          <a:bodyPr wrap="square" rtlCol="0">
            <a:spAutoFit/>
          </a:bodyPr>
          <a:lstStyle/>
          <a:p>
            <a:pPr algn="just"/>
            <a:r>
              <a:rPr lang="es-ES" sz="1200" b="1" dirty="0"/>
              <a:t>No rellenar los campos de datos </a:t>
            </a:r>
            <a:r>
              <a:rPr lang="fr-FR" sz="1200" b="1" dirty="0"/>
              <a:t>« Date de naissance », « Nationalité ou lieu de naissance » y « Fondements juridique »</a:t>
            </a:r>
            <a:r>
              <a:rPr lang="es-ES" sz="1200" b="1" dirty="0"/>
              <a:t>. La fecha de nacimiento y la nacionalidad/lugar de nacimiento podrán servir como criterios discriminantes en caso de obtener muchas respuestas positivas una vez realizada la búsqueda.</a:t>
            </a:r>
            <a:endParaRPr lang="fr-FR" sz="1200" b="1" dirty="0"/>
          </a:p>
        </p:txBody>
      </p:sp>
      <p:sp>
        <p:nvSpPr>
          <p:cNvPr id="9" name="ZoneTexte 8">
            <a:extLst>
              <a:ext uri="{FF2B5EF4-FFF2-40B4-BE49-F238E27FC236}">
                <a16:creationId xmlns:a16="http://schemas.microsoft.com/office/drawing/2014/main" id="{ECF5F99D-95FE-E433-E9A8-2D915D00BECC}"/>
              </a:ext>
            </a:extLst>
          </p:cNvPr>
          <p:cNvSpPr txBox="1"/>
          <p:nvPr/>
        </p:nvSpPr>
        <p:spPr>
          <a:xfrm>
            <a:off x="2159867" y="1824138"/>
            <a:ext cx="4920840" cy="323165"/>
          </a:xfrm>
          <a:prstGeom prst="rect">
            <a:avLst/>
          </a:prstGeom>
          <a:noFill/>
          <a:ln>
            <a:solidFill>
              <a:schemeClr val="tx1">
                <a:lumMod val="40000"/>
                <a:lumOff val="60000"/>
              </a:schemeClr>
            </a:solidFill>
          </a:ln>
        </p:spPr>
        <p:txBody>
          <a:bodyPr wrap="square" rtlCol="0">
            <a:spAutoFit/>
          </a:bodyPr>
          <a:lstStyle/>
          <a:p>
            <a:pPr algn="ctr"/>
            <a:r>
              <a:rPr lang="fr-FR" sz="1500" dirty="0" err="1"/>
              <a:t>Búsqueda</a:t>
            </a:r>
            <a:r>
              <a:rPr lang="fr-FR" sz="1500" dirty="0"/>
              <a:t> de </a:t>
            </a:r>
            <a:r>
              <a:rPr lang="fr-FR" sz="1500" dirty="0" err="1"/>
              <a:t>una</a:t>
            </a:r>
            <a:r>
              <a:rPr lang="fr-FR" sz="1500" dirty="0"/>
              <a:t> persona </a:t>
            </a:r>
            <a:r>
              <a:rPr lang="fr-FR" sz="1500" dirty="0" err="1"/>
              <a:t>física</a:t>
            </a:r>
            <a:endParaRPr lang="en-US" sz="1500" i="1" dirty="0"/>
          </a:p>
        </p:txBody>
      </p:sp>
      <p:cxnSp>
        <p:nvCxnSpPr>
          <p:cNvPr id="20" name="Connecteur en angle 23">
            <a:extLst>
              <a:ext uri="{FF2B5EF4-FFF2-40B4-BE49-F238E27FC236}">
                <a16:creationId xmlns:a16="http://schemas.microsoft.com/office/drawing/2014/main" id="{B10B7C90-2D50-A3D8-3729-2586DE7105E0}"/>
              </a:ext>
            </a:extLst>
          </p:cNvPr>
          <p:cNvCxnSpPr>
            <a:cxnSpLocks/>
            <a:stCxn id="19" idx="3"/>
            <a:endCxn id="2" idx="1"/>
          </p:cNvCxnSpPr>
          <p:nvPr/>
        </p:nvCxnSpPr>
        <p:spPr>
          <a:xfrm flipV="1">
            <a:off x="2267744" y="3662103"/>
            <a:ext cx="1368149" cy="660104"/>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ZoneTexte 20">
            <a:extLst>
              <a:ext uri="{FF2B5EF4-FFF2-40B4-BE49-F238E27FC236}">
                <a16:creationId xmlns:a16="http://schemas.microsoft.com/office/drawing/2014/main" id="{D7EC1F06-E469-3DAB-0495-F854D8ACBE9B}"/>
              </a:ext>
            </a:extLst>
          </p:cNvPr>
          <p:cNvSpPr txBox="1"/>
          <p:nvPr/>
        </p:nvSpPr>
        <p:spPr>
          <a:xfrm>
            <a:off x="539687" y="5805264"/>
            <a:ext cx="8161200" cy="707886"/>
          </a:xfrm>
          <a:prstGeom prst="rect">
            <a:avLst/>
          </a:prstGeom>
          <a:noFill/>
          <a:ln>
            <a:solidFill>
              <a:schemeClr val="tx1"/>
            </a:solidFill>
          </a:ln>
        </p:spPr>
        <p:txBody>
          <a:bodyPr wrap="square" rtlCol="0">
            <a:spAutoFit/>
          </a:bodyPr>
          <a:lstStyle/>
          <a:p>
            <a:r>
              <a:rPr lang="es-ES" sz="1000" dirty="0"/>
              <a:t>Cuando introduzca el nombre y los apellidos de la persona:</a:t>
            </a:r>
          </a:p>
          <a:p>
            <a:pPr>
              <a:buFont typeface="Arial" panose="020B0604020202020204" pitchFamily="34" charset="0"/>
              <a:buChar char="•"/>
            </a:pPr>
            <a:r>
              <a:rPr lang="es-ES" sz="1000" dirty="0"/>
              <a:t>El nombre y los apellidos pueden escribirse en cualquier orden, sin necesidad de usar mayúsculas.</a:t>
            </a:r>
          </a:p>
          <a:p>
            <a:pPr>
              <a:buFont typeface="Arial" panose="020B0604020202020204" pitchFamily="34" charset="0"/>
              <a:buChar char="•"/>
            </a:pPr>
            <a:r>
              <a:rPr lang="es-ES" sz="1000" dirty="0"/>
              <a:t>Respete correctamente los acentos presentes en el nombre y los apellidos.</a:t>
            </a:r>
          </a:p>
          <a:p>
            <a:pPr>
              <a:buFont typeface="Arial" panose="020B0604020202020204" pitchFamily="34" charset="0"/>
              <a:buChar char="•"/>
            </a:pPr>
            <a:r>
              <a:rPr lang="es-ES" sz="1000" dirty="0"/>
              <a:t>Respete correctamente los caracteres especiales: guiones (-), «ç», los acentos y otros tipos de caracteres especiales.</a:t>
            </a:r>
          </a:p>
        </p:txBody>
      </p:sp>
      <p:pic>
        <p:nvPicPr>
          <p:cNvPr id="2" name="Image 1"/>
          <p:cNvPicPr>
            <a:picLocks noChangeAspect="1"/>
          </p:cNvPicPr>
          <p:nvPr/>
        </p:nvPicPr>
        <p:blipFill>
          <a:blip r:embed="rId3"/>
          <a:stretch>
            <a:fillRect/>
          </a:stretch>
        </p:blipFill>
        <p:spPr>
          <a:xfrm>
            <a:off x="3635893" y="2356357"/>
            <a:ext cx="5064993" cy="2611492"/>
          </a:xfrm>
          <a:prstGeom prst="rect">
            <a:avLst/>
          </a:prstGeom>
        </p:spPr>
      </p:pic>
    </p:spTree>
    <p:extLst>
      <p:ext uri="{BB962C8B-B14F-4D97-AF65-F5344CB8AC3E}">
        <p14:creationId xmlns:p14="http://schemas.microsoft.com/office/powerpoint/2010/main" val="2520725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es-ES" dirty="0"/>
              <a:t>1. El cribado en las listas de sanciones</a:t>
            </a:r>
            <a:br>
              <a:rPr lang="en-US" dirty="0"/>
            </a:br>
            <a:r>
              <a:rPr lang="en-US" sz="1700" dirty="0"/>
              <a:t>1.2 </a:t>
            </a:r>
            <a:r>
              <a:rPr lang="fr-FR" sz="1700" dirty="0"/>
              <a:t>- </a:t>
            </a:r>
            <a:r>
              <a:rPr lang="fr-FR" sz="1600" dirty="0" err="1"/>
              <a:t>Información</a:t>
            </a:r>
            <a:r>
              <a:rPr lang="fr-FR" sz="1600" dirty="0"/>
              <a:t> a </a:t>
            </a:r>
            <a:r>
              <a:rPr lang="fr-FR" sz="1600" dirty="0" err="1"/>
              <a:t>completar</a:t>
            </a:r>
            <a:r>
              <a:rPr lang="fr-FR" sz="1600" dirty="0"/>
              <a:t> </a:t>
            </a:r>
            <a:r>
              <a:rPr lang="fr-FR" sz="1700" dirty="0"/>
              <a:t>(2/3) </a:t>
            </a:r>
            <a:endParaRPr lang="en-US" sz="1700" dirty="0"/>
          </a:p>
        </p:txBody>
      </p:sp>
      <p:sp>
        <p:nvSpPr>
          <p:cNvPr id="38" name="ZoneTexte 37"/>
          <p:cNvSpPr txBox="1"/>
          <p:nvPr/>
        </p:nvSpPr>
        <p:spPr>
          <a:xfrm>
            <a:off x="539687" y="3061483"/>
            <a:ext cx="1620180" cy="738664"/>
          </a:xfrm>
          <a:prstGeom prst="rect">
            <a:avLst/>
          </a:prstGeom>
          <a:noFill/>
          <a:ln>
            <a:solidFill>
              <a:schemeClr val="tx1">
                <a:lumMod val="40000"/>
                <a:lumOff val="60000"/>
              </a:schemeClr>
            </a:solidFill>
          </a:ln>
        </p:spPr>
        <p:txBody>
          <a:bodyPr wrap="square" rtlCol="0">
            <a:spAutoFit/>
          </a:bodyPr>
          <a:lstStyle/>
          <a:p>
            <a:pPr algn="just"/>
            <a:r>
              <a:rPr lang="es-ES" sz="1400" dirty="0"/>
              <a:t>Introducir la “</a:t>
            </a:r>
            <a:r>
              <a:rPr lang="es-ES" sz="1400" dirty="0" err="1"/>
              <a:t>raison</a:t>
            </a:r>
            <a:r>
              <a:rPr lang="es-ES" sz="1400" dirty="0"/>
              <a:t> </a:t>
            </a:r>
            <a:r>
              <a:rPr lang="es-ES" sz="1400" dirty="0" err="1"/>
              <a:t>sociale</a:t>
            </a:r>
            <a:r>
              <a:rPr lang="es-ES" sz="1400" dirty="0"/>
              <a:t>”</a:t>
            </a:r>
            <a:r>
              <a:rPr lang="fr-FR" sz="1400" baseline="30000" dirty="0"/>
              <a:t>1</a:t>
            </a:r>
            <a:r>
              <a:rPr lang="es-ES" sz="1400" dirty="0"/>
              <a:t> de la entidad</a:t>
            </a:r>
            <a:r>
              <a:rPr lang="fr-FR" sz="1400" baseline="30000" dirty="0"/>
              <a:t>2</a:t>
            </a:r>
            <a:endParaRPr lang="fr-FR" sz="1400" dirty="0"/>
          </a:p>
        </p:txBody>
      </p:sp>
      <p:sp>
        <p:nvSpPr>
          <p:cNvPr id="19" name="ZoneTexte 18"/>
          <p:cNvSpPr txBox="1"/>
          <p:nvPr/>
        </p:nvSpPr>
        <p:spPr>
          <a:xfrm>
            <a:off x="539687" y="4266455"/>
            <a:ext cx="1728057" cy="738664"/>
          </a:xfrm>
          <a:prstGeom prst="rect">
            <a:avLst/>
          </a:prstGeom>
          <a:noFill/>
          <a:ln>
            <a:solidFill>
              <a:schemeClr val="tx1">
                <a:lumMod val="40000"/>
                <a:lumOff val="60000"/>
              </a:schemeClr>
            </a:solidFill>
          </a:ln>
        </p:spPr>
        <p:txBody>
          <a:bodyPr wrap="square" rtlCol="0">
            <a:spAutoFit/>
          </a:bodyPr>
          <a:lstStyle/>
          <a:p>
            <a:pPr algn="just"/>
            <a:r>
              <a:rPr lang="fr-FR" sz="1400" dirty="0" err="1"/>
              <a:t>Seleccionar</a:t>
            </a:r>
            <a:r>
              <a:rPr lang="fr-FR" sz="1400" dirty="0"/>
              <a:t> «Personne morale »</a:t>
            </a:r>
          </a:p>
        </p:txBody>
      </p:sp>
      <p:sp>
        <p:nvSpPr>
          <p:cNvPr id="46" name="ZoneTexte 45"/>
          <p:cNvSpPr txBox="1"/>
          <p:nvPr/>
        </p:nvSpPr>
        <p:spPr>
          <a:xfrm>
            <a:off x="539687" y="971295"/>
            <a:ext cx="8161200" cy="738664"/>
          </a:xfrm>
          <a:prstGeom prst="rect">
            <a:avLst/>
          </a:prstGeom>
          <a:noFill/>
          <a:ln>
            <a:solidFill>
              <a:schemeClr val="tx1"/>
            </a:solidFill>
          </a:ln>
        </p:spPr>
        <p:txBody>
          <a:bodyPr wrap="square" rtlCol="0">
            <a:spAutoFit/>
          </a:bodyPr>
          <a:lstStyle/>
          <a:p>
            <a:pPr algn="just"/>
            <a:r>
              <a:rPr lang="es-ES" sz="1400" dirty="0"/>
              <a:t>Todo cribado en las listas de sanciones financieras requiere previamente la recopilación de información sobre el tercero en cuestión: nombre y apellidos para una persona física o razón social para una persona jurídica.</a:t>
            </a:r>
            <a:endParaRPr lang="fr-FR" sz="1400" dirty="0"/>
          </a:p>
        </p:txBody>
      </p:sp>
      <p:cxnSp>
        <p:nvCxnSpPr>
          <p:cNvPr id="3" name="Connecteur droit avec flèche 2">
            <a:extLst>
              <a:ext uri="{FF2B5EF4-FFF2-40B4-BE49-F238E27FC236}">
                <a16:creationId xmlns:a16="http://schemas.microsoft.com/office/drawing/2014/main" id="{CC3A9FC4-3F64-4566-0A34-E974333B8449}"/>
              </a:ext>
            </a:extLst>
          </p:cNvPr>
          <p:cNvCxnSpPr>
            <a:cxnSpLocks/>
          </p:cNvCxnSpPr>
          <p:nvPr/>
        </p:nvCxnSpPr>
        <p:spPr>
          <a:xfrm>
            <a:off x="2159867" y="3440107"/>
            <a:ext cx="1476028"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ZoneTexte 4">
            <a:extLst>
              <a:ext uri="{FF2B5EF4-FFF2-40B4-BE49-F238E27FC236}">
                <a16:creationId xmlns:a16="http://schemas.microsoft.com/office/drawing/2014/main" id="{594AA901-61DD-E898-D055-D27EB586092A}"/>
              </a:ext>
            </a:extLst>
          </p:cNvPr>
          <p:cNvSpPr txBox="1"/>
          <p:nvPr/>
        </p:nvSpPr>
        <p:spPr>
          <a:xfrm>
            <a:off x="550110" y="4968209"/>
            <a:ext cx="3013778" cy="507831"/>
          </a:xfrm>
          <a:prstGeom prst="rect">
            <a:avLst/>
          </a:prstGeom>
          <a:noFill/>
          <a:ln>
            <a:solidFill>
              <a:schemeClr val="tx1"/>
            </a:solidFill>
          </a:ln>
        </p:spPr>
        <p:txBody>
          <a:bodyPr wrap="square" rtlCol="0">
            <a:spAutoFit/>
          </a:bodyPr>
          <a:lstStyle/>
          <a:p>
            <a:pPr algn="just"/>
            <a:r>
              <a:rPr lang="es-ES" sz="900" dirty="0"/>
              <a:t>No rellenar los campos de datos </a:t>
            </a:r>
            <a:r>
              <a:rPr lang="fr-FR" sz="900" b="1" dirty="0"/>
              <a:t>« Date de naissance », « Nationalité ou lieu de naissance » y « Fondements juridique ». </a:t>
            </a:r>
          </a:p>
        </p:txBody>
      </p:sp>
      <p:sp>
        <p:nvSpPr>
          <p:cNvPr id="9" name="ZoneTexte 8">
            <a:extLst>
              <a:ext uri="{FF2B5EF4-FFF2-40B4-BE49-F238E27FC236}">
                <a16:creationId xmlns:a16="http://schemas.microsoft.com/office/drawing/2014/main" id="{ECF5F99D-95FE-E433-E9A8-2D915D00BECC}"/>
              </a:ext>
            </a:extLst>
          </p:cNvPr>
          <p:cNvSpPr txBox="1"/>
          <p:nvPr/>
        </p:nvSpPr>
        <p:spPr>
          <a:xfrm>
            <a:off x="2159867" y="1824138"/>
            <a:ext cx="4920840" cy="338554"/>
          </a:xfrm>
          <a:prstGeom prst="rect">
            <a:avLst/>
          </a:prstGeom>
          <a:noFill/>
          <a:ln>
            <a:solidFill>
              <a:schemeClr val="tx1">
                <a:lumMod val="40000"/>
                <a:lumOff val="60000"/>
              </a:schemeClr>
            </a:solidFill>
          </a:ln>
        </p:spPr>
        <p:txBody>
          <a:bodyPr wrap="square" rtlCol="0">
            <a:spAutoFit/>
          </a:bodyPr>
          <a:lstStyle/>
          <a:p>
            <a:pPr algn="ctr"/>
            <a:r>
              <a:rPr lang="es-ES" sz="1600" dirty="0"/>
              <a:t>Búsqueda de una persona jurídica</a:t>
            </a:r>
            <a:r>
              <a:rPr lang="fr-FR" sz="1500" i="1" dirty="0"/>
              <a:t> </a:t>
            </a:r>
            <a:endParaRPr lang="en-US" sz="1500" i="1" dirty="0"/>
          </a:p>
        </p:txBody>
      </p:sp>
      <p:cxnSp>
        <p:nvCxnSpPr>
          <p:cNvPr id="20" name="Connecteur en angle 23">
            <a:extLst>
              <a:ext uri="{FF2B5EF4-FFF2-40B4-BE49-F238E27FC236}">
                <a16:creationId xmlns:a16="http://schemas.microsoft.com/office/drawing/2014/main" id="{B10B7C90-2D50-A3D8-3729-2586DE7105E0}"/>
              </a:ext>
            </a:extLst>
          </p:cNvPr>
          <p:cNvCxnSpPr>
            <a:cxnSpLocks/>
            <a:stCxn id="19" idx="3"/>
            <a:endCxn id="2" idx="1"/>
          </p:cNvCxnSpPr>
          <p:nvPr/>
        </p:nvCxnSpPr>
        <p:spPr>
          <a:xfrm flipV="1">
            <a:off x="2267744" y="3870650"/>
            <a:ext cx="1368149" cy="765137"/>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ZoneTexte 20">
            <a:extLst>
              <a:ext uri="{FF2B5EF4-FFF2-40B4-BE49-F238E27FC236}">
                <a16:creationId xmlns:a16="http://schemas.microsoft.com/office/drawing/2014/main" id="{D7EC1F06-E469-3DAB-0495-F854D8ACBE9B}"/>
              </a:ext>
            </a:extLst>
          </p:cNvPr>
          <p:cNvSpPr txBox="1"/>
          <p:nvPr/>
        </p:nvSpPr>
        <p:spPr>
          <a:xfrm>
            <a:off x="539687" y="5805264"/>
            <a:ext cx="5184441" cy="576064"/>
          </a:xfrm>
          <a:prstGeom prst="rect">
            <a:avLst/>
          </a:prstGeom>
          <a:noFill/>
          <a:ln>
            <a:solidFill>
              <a:schemeClr val="tx1"/>
            </a:solidFill>
          </a:ln>
        </p:spPr>
        <p:txBody>
          <a:bodyPr wrap="square" rtlCol="0">
            <a:spAutoFit/>
          </a:bodyPr>
          <a:lstStyle/>
          <a:p>
            <a:r>
              <a:rPr lang="fr-FR" sz="1000" dirty="0"/>
              <a:t>1. Raison sociale: </a:t>
            </a:r>
            <a:r>
              <a:rPr lang="es-ES" sz="1000" dirty="0"/>
              <a:t>nombre legal de la sociedad/organización tal como se define en sus estatutos legales y su inscripción.</a:t>
            </a:r>
            <a:endParaRPr lang="fr-FR" sz="1000" dirty="0"/>
          </a:p>
          <a:p>
            <a:r>
              <a:rPr lang="fr-FR" sz="1000" dirty="0"/>
              <a:t>2. </a:t>
            </a:r>
            <a:r>
              <a:rPr lang="fr-FR" sz="1000" dirty="0" err="1"/>
              <a:t>Entidad</a:t>
            </a:r>
            <a:r>
              <a:rPr lang="fr-FR" sz="1000" dirty="0"/>
              <a:t>: </a:t>
            </a:r>
            <a:r>
              <a:rPr lang="es-ES" sz="1000" dirty="0"/>
              <a:t>Asociación, empresa, organización, cooperativa, etc.</a:t>
            </a:r>
            <a:endParaRPr lang="en-US" sz="1000" dirty="0"/>
          </a:p>
        </p:txBody>
      </p:sp>
      <p:pic>
        <p:nvPicPr>
          <p:cNvPr id="2" name="Image 1"/>
          <p:cNvPicPr>
            <a:picLocks noChangeAspect="1"/>
          </p:cNvPicPr>
          <p:nvPr/>
        </p:nvPicPr>
        <p:blipFill>
          <a:blip r:embed="rId3"/>
          <a:stretch>
            <a:fillRect/>
          </a:stretch>
        </p:blipFill>
        <p:spPr>
          <a:xfrm>
            <a:off x="3635893" y="2564904"/>
            <a:ext cx="5064993" cy="2611492"/>
          </a:xfrm>
          <a:prstGeom prst="rect">
            <a:avLst/>
          </a:prstGeom>
        </p:spPr>
      </p:pic>
    </p:spTree>
    <p:extLst>
      <p:ext uri="{BB962C8B-B14F-4D97-AF65-F5344CB8AC3E}">
        <p14:creationId xmlns:p14="http://schemas.microsoft.com/office/powerpoint/2010/main" val="3805626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fr-FR" dirty="0"/>
              <a:t>1.</a:t>
            </a:r>
            <a:r>
              <a:rPr lang="fr-FR" sz="2000" dirty="0">
                <a:solidFill>
                  <a:srgbClr val="2A17B9"/>
                </a:solidFill>
              </a:rPr>
              <a:t> </a:t>
            </a:r>
            <a:r>
              <a:rPr lang="es-ES" dirty="0"/>
              <a:t>El cribado en las listas de sanciones</a:t>
            </a:r>
            <a:br>
              <a:rPr lang="en-US" dirty="0"/>
            </a:br>
            <a:r>
              <a:rPr lang="en-US" sz="1700" dirty="0"/>
              <a:t>1.2 </a:t>
            </a:r>
            <a:r>
              <a:rPr lang="fr-FR" sz="1700" dirty="0"/>
              <a:t>- </a:t>
            </a:r>
            <a:r>
              <a:rPr lang="fr-FR" sz="1800" dirty="0" err="1"/>
              <a:t>Información</a:t>
            </a:r>
            <a:r>
              <a:rPr lang="fr-FR" sz="1800" dirty="0"/>
              <a:t> a </a:t>
            </a:r>
            <a:r>
              <a:rPr lang="fr-FR" sz="1800" dirty="0" err="1"/>
              <a:t>completar</a:t>
            </a:r>
            <a:r>
              <a:rPr lang="fr-FR" sz="1800" dirty="0"/>
              <a:t> </a:t>
            </a:r>
            <a:r>
              <a:rPr lang="fr-FR" sz="1700" dirty="0"/>
              <a:t>(3/3) </a:t>
            </a:r>
          </a:p>
        </p:txBody>
      </p:sp>
      <p:pic>
        <p:nvPicPr>
          <p:cNvPr id="23" name="Image 22"/>
          <p:cNvPicPr/>
          <p:nvPr/>
        </p:nvPicPr>
        <p:blipFill rotWithShape="1">
          <a:blip r:embed="rId3"/>
          <a:srcRect l="57650" t="39796" b="6081"/>
          <a:stretch/>
        </p:blipFill>
        <p:spPr bwMode="auto">
          <a:xfrm>
            <a:off x="3275856" y="1988840"/>
            <a:ext cx="5425031" cy="2916014"/>
          </a:xfrm>
          <a:prstGeom prst="rect">
            <a:avLst/>
          </a:prstGeom>
          <a:ln>
            <a:noFill/>
          </a:ln>
          <a:extLst>
            <a:ext uri="{53640926-AAD7-44D8-BBD7-CCE9431645EC}">
              <a14:shadowObscured xmlns:a14="http://schemas.microsoft.com/office/drawing/2010/main"/>
            </a:ext>
          </a:extLst>
        </p:spPr>
      </p:pic>
      <p:sp>
        <p:nvSpPr>
          <p:cNvPr id="27" name="Ellipse 26"/>
          <p:cNvSpPr/>
          <p:nvPr/>
        </p:nvSpPr>
        <p:spPr>
          <a:xfrm>
            <a:off x="3419168" y="2077526"/>
            <a:ext cx="144720" cy="2216723"/>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5" name="ZoneTexte 34"/>
          <p:cNvSpPr txBox="1"/>
          <p:nvPr/>
        </p:nvSpPr>
        <p:spPr>
          <a:xfrm>
            <a:off x="539403" y="2277946"/>
            <a:ext cx="2160477" cy="2554545"/>
          </a:xfrm>
          <a:prstGeom prst="rect">
            <a:avLst/>
          </a:prstGeom>
          <a:noFill/>
          <a:ln>
            <a:solidFill>
              <a:schemeClr val="tx1">
                <a:lumMod val="40000"/>
                <a:lumOff val="60000"/>
              </a:schemeClr>
            </a:solidFill>
          </a:ln>
        </p:spPr>
        <p:txBody>
          <a:bodyPr wrap="square" rtlCol="0">
            <a:spAutoFit/>
          </a:bodyPr>
          <a:lstStyle/>
          <a:p>
            <a:r>
              <a:rPr lang="es-ES" sz="1600" dirty="0"/>
              <a:t>En el recuadro "</a:t>
            </a:r>
            <a:r>
              <a:rPr lang="fr-FR" sz="1600" dirty="0"/>
              <a:t>Régime de sanctions</a:t>
            </a:r>
            <a:r>
              <a:rPr lang="es-ES" sz="1600" dirty="0"/>
              <a:t>", seleccione todas las listas del menú desplegable (incluyendo las listas francesas, europeas y de las Naciones Unidas).</a:t>
            </a:r>
            <a:endParaRPr lang="fr-FR" sz="1600" dirty="0"/>
          </a:p>
        </p:txBody>
      </p:sp>
      <p:sp>
        <p:nvSpPr>
          <p:cNvPr id="41" name="Ellipse 40"/>
          <p:cNvSpPr/>
          <p:nvPr/>
        </p:nvSpPr>
        <p:spPr>
          <a:xfrm>
            <a:off x="5762265" y="4064705"/>
            <a:ext cx="847399" cy="25363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2" name="Ellipse 41"/>
          <p:cNvSpPr/>
          <p:nvPr/>
        </p:nvSpPr>
        <p:spPr>
          <a:xfrm>
            <a:off x="2092655" y="1919859"/>
            <a:ext cx="318821" cy="285005"/>
          </a:xfrm>
          <a:prstGeom prst="ellipse">
            <a:avLst/>
          </a:prstGeom>
          <a:noFill/>
          <a:ln>
            <a:solidFill>
              <a:srgbClr val="E7141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accent2"/>
                </a:solidFill>
              </a:rPr>
              <a:t>1</a:t>
            </a:r>
          </a:p>
        </p:txBody>
      </p:sp>
      <p:sp>
        <p:nvSpPr>
          <p:cNvPr id="43" name="Ellipse 42"/>
          <p:cNvSpPr/>
          <p:nvPr/>
        </p:nvSpPr>
        <p:spPr>
          <a:xfrm>
            <a:off x="696826" y="5373216"/>
            <a:ext cx="318821" cy="285005"/>
          </a:xfrm>
          <a:prstGeom prst="ellipse">
            <a:avLst/>
          </a:prstGeom>
          <a:noFill/>
          <a:ln>
            <a:solidFill>
              <a:srgbClr val="E7141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accent2"/>
                </a:solidFill>
              </a:rPr>
              <a:t>2</a:t>
            </a:r>
          </a:p>
        </p:txBody>
      </p:sp>
      <p:sp>
        <p:nvSpPr>
          <p:cNvPr id="46" name="ZoneTexte 45"/>
          <p:cNvSpPr txBox="1"/>
          <p:nvPr/>
        </p:nvSpPr>
        <p:spPr>
          <a:xfrm>
            <a:off x="1120355" y="5301102"/>
            <a:ext cx="2443533" cy="1323439"/>
          </a:xfrm>
          <a:prstGeom prst="rect">
            <a:avLst/>
          </a:prstGeom>
          <a:noFill/>
          <a:ln>
            <a:solidFill>
              <a:schemeClr val="tx1">
                <a:lumMod val="40000"/>
                <a:lumOff val="60000"/>
              </a:schemeClr>
            </a:solidFill>
          </a:ln>
        </p:spPr>
        <p:txBody>
          <a:bodyPr wrap="square" rtlCol="0">
            <a:spAutoFit/>
          </a:bodyPr>
          <a:lstStyle/>
          <a:p>
            <a:pPr algn="just"/>
            <a:r>
              <a:rPr lang="es-ES" sz="1600" dirty="0"/>
              <a:t>Hacer clic en «</a:t>
            </a:r>
            <a:r>
              <a:rPr lang="fr-FR" sz="1600" dirty="0"/>
              <a:t>Filtrer la liste des registres</a:t>
            </a:r>
            <a:r>
              <a:rPr lang="es-ES" sz="1600" dirty="0"/>
              <a:t>» para iniciar el cribado en la lista de sanciones financieras.</a:t>
            </a:r>
            <a:endParaRPr lang="fr-FR" sz="1600" dirty="0"/>
          </a:p>
        </p:txBody>
      </p:sp>
      <p:sp>
        <p:nvSpPr>
          <p:cNvPr id="48" name="ZoneTexte 47"/>
          <p:cNvSpPr txBox="1"/>
          <p:nvPr/>
        </p:nvSpPr>
        <p:spPr>
          <a:xfrm>
            <a:off x="539687" y="971295"/>
            <a:ext cx="8161200" cy="523220"/>
          </a:xfrm>
          <a:prstGeom prst="rect">
            <a:avLst/>
          </a:prstGeom>
          <a:noFill/>
          <a:ln>
            <a:solidFill>
              <a:schemeClr val="tx1"/>
            </a:solidFill>
          </a:ln>
        </p:spPr>
        <p:txBody>
          <a:bodyPr wrap="square" rtlCol="0">
            <a:spAutoFit/>
          </a:bodyPr>
          <a:lstStyle/>
          <a:p>
            <a:pPr algn="just"/>
            <a:r>
              <a:rPr lang="es-ES" sz="1400" dirty="0"/>
              <a:t>Las listas de sanciones financieras requeridas por la AFD para realizar el cribado en las listas de sanciones financieras son las de Francia, la Unión Europea y las Naciones Unidas.</a:t>
            </a:r>
            <a:endParaRPr lang="fr-FR" sz="1400" dirty="0"/>
          </a:p>
        </p:txBody>
      </p:sp>
      <p:cxnSp>
        <p:nvCxnSpPr>
          <p:cNvPr id="15" name="Connecteur en angle 14"/>
          <p:cNvCxnSpPr>
            <a:cxnSpLocks/>
          </p:cNvCxnSpPr>
          <p:nvPr/>
        </p:nvCxnSpPr>
        <p:spPr>
          <a:xfrm flipV="1">
            <a:off x="3668596" y="4173556"/>
            <a:ext cx="2093669" cy="1419933"/>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cxnSpLocks/>
          </p:cNvCxnSpPr>
          <p:nvPr/>
        </p:nvCxnSpPr>
        <p:spPr>
          <a:xfrm>
            <a:off x="2699880" y="3185887"/>
            <a:ext cx="756000"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815910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51520" y="570930"/>
            <a:ext cx="8424936" cy="337790"/>
          </a:xfrm>
        </p:spPr>
        <p:txBody>
          <a:bodyPr>
            <a:normAutofit fontScale="90000"/>
          </a:bodyPr>
          <a:lstStyle/>
          <a:p>
            <a:r>
              <a:rPr lang="fr-FR" dirty="0"/>
              <a:t>1. 1.</a:t>
            </a:r>
            <a:r>
              <a:rPr lang="fr-FR" sz="2000" dirty="0">
                <a:solidFill>
                  <a:srgbClr val="2A17B9"/>
                </a:solidFill>
              </a:rPr>
              <a:t> </a:t>
            </a:r>
            <a:r>
              <a:rPr lang="es-ES" dirty="0"/>
              <a:t>El cribado en las listas de sanciones</a:t>
            </a:r>
            <a:br>
              <a:rPr lang="fr-FR" dirty="0"/>
            </a:br>
            <a:r>
              <a:rPr lang="fr-FR" sz="1700" dirty="0"/>
              <a:t>1.3 - </a:t>
            </a:r>
            <a:r>
              <a:rPr lang="fr-FR" sz="1600" dirty="0" err="1"/>
              <a:t>Análisis</a:t>
            </a:r>
            <a:r>
              <a:rPr lang="fr-FR" sz="1600" dirty="0"/>
              <a:t> </a:t>
            </a:r>
            <a:r>
              <a:rPr lang="fr-FR" sz="1600" dirty="0" err="1"/>
              <a:t>del</a:t>
            </a:r>
            <a:r>
              <a:rPr lang="fr-FR" sz="1600" dirty="0"/>
              <a:t> </a:t>
            </a:r>
            <a:r>
              <a:rPr lang="fr-FR" sz="1600" dirty="0" err="1"/>
              <a:t>resultado</a:t>
            </a:r>
            <a:r>
              <a:rPr lang="fr-FR" sz="1600" dirty="0"/>
              <a:t> </a:t>
            </a:r>
            <a:r>
              <a:rPr lang="fr-FR" sz="1600" dirty="0" err="1"/>
              <a:t>obtenido</a:t>
            </a:r>
            <a:br>
              <a:rPr lang="fr-FR" dirty="0"/>
            </a:br>
            <a:r>
              <a:rPr lang="fr-FR" sz="1400" dirty="0"/>
              <a:t>1.3.1 </a:t>
            </a:r>
            <a:r>
              <a:rPr lang="es-ES" sz="1200" dirty="0"/>
              <a:t>En caso de correspondencia negativa en las listas de sanciones financieras</a:t>
            </a:r>
            <a:endParaRPr lang="fr-FR" sz="1400" dirty="0"/>
          </a:p>
        </p:txBody>
      </p:sp>
      <p:sp>
        <p:nvSpPr>
          <p:cNvPr id="14" name="ZoneTexte 13"/>
          <p:cNvSpPr txBox="1"/>
          <p:nvPr/>
        </p:nvSpPr>
        <p:spPr>
          <a:xfrm>
            <a:off x="2115267" y="6042774"/>
            <a:ext cx="5409057" cy="338554"/>
          </a:xfrm>
          <a:prstGeom prst="rect">
            <a:avLst/>
          </a:prstGeom>
          <a:noFill/>
          <a:ln>
            <a:solidFill>
              <a:schemeClr val="tx1">
                <a:lumMod val="40000"/>
                <a:lumOff val="60000"/>
              </a:schemeClr>
            </a:solidFill>
          </a:ln>
        </p:spPr>
        <p:txBody>
          <a:bodyPr wrap="square" rtlCol="0">
            <a:spAutoFit/>
          </a:bodyPr>
          <a:lstStyle/>
          <a:p>
            <a:r>
              <a:rPr lang="es-ES" sz="1600" dirty="0"/>
              <a:t>Ninguna correspondencia en las listas de sanciones</a:t>
            </a:r>
            <a:endParaRPr lang="fr-FR" sz="1600" dirty="0"/>
          </a:p>
        </p:txBody>
      </p:sp>
      <p:pic>
        <p:nvPicPr>
          <p:cNvPr id="2" name="Image 1"/>
          <p:cNvPicPr>
            <a:picLocks noChangeAspect="1"/>
          </p:cNvPicPr>
          <p:nvPr/>
        </p:nvPicPr>
        <p:blipFill>
          <a:blip r:embed="rId3"/>
          <a:stretch>
            <a:fillRect/>
          </a:stretch>
        </p:blipFill>
        <p:spPr>
          <a:xfrm>
            <a:off x="993338" y="2051962"/>
            <a:ext cx="6941300" cy="3364752"/>
          </a:xfrm>
          <a:prstGeom prst="rect">
            <a:avLst/>
          </a:prstGeom>
        </p:spPr>
      </p:pic>
      <p:sp>
        <p:nvSpPr>
          <p:cNvPr id="21" name="Ellipse 20"/>
          <p:cNvSpPr/>
          <p:nvPr/>
        </p:nvSpPr>
        <p:spPr>
          <a:xfrm>
            <a:off x="3284952" y="4633250"/>
            <a:ext cx="2358073" cy="360040"/>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5" name="Connecteur droit avec flèche 14"/>
          <p:cNvCxnSpPr/>
          <p:nvPr/>
        </p:nvCxnSpPr>
        <p:spPr>
          <a:xfrm flipV="1">
            <a:off x="4463988" y="4993290"/>
            <a:ext cx="0" cy="1027998"/>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26" name="ZoneTexte 25"/>
          <p:cNvSpPr txBox="1"/>
          <p:nvPr/>
        </p:nvSpPr>
        <p:spPr>
          <a:xfrm>
            <a:off x="539687" y="1321604"/>
            <a:ext cx="8161200" cy="738664"/>
          </a:xfrm>
          <a:prstGeom prst="rect">
            <a:avLst/>
          </a:prstGeom>
          <a:noFill/>
          <a:ln>
            <a:solidFill>
              <a:schemeClr val="tx1"/>
            </a:solidFill>
          </a:ln>
        </p:spPr>
        <p:txBody>
          <a:bodyPr wrap="square" rtlCol="0">
            <a:spAutoFit/>
          </a:bodyPr>
          <a:lstStyle/>
          <a:p>
            <a:pPr algn="just"/>
            <a:r>
              <a:rPr lang="es-ES" sz="1400" dirty="0"/>
              <a:t>Cuando la herramienta de filtrado no encuentra ninguna correspondencia, la persona (o entidad) controlada no aparece en las listas de sanciones financieras en la fecha del control.</a:t>
            </a:r>
            <a:endParaRPr lang="fr-FR" sz="1400" dirty="0"/>
          </a:p>
        </p:txBody>
      </p:sp>
    </p:spTree>
    <p:extLst>
      <p:ext uri="{BB962C8B-B14F-4D97-AF65-F5344CB8AC3E}">
        <p14:creationId xmlns:p14="http://schemas.microsoft.com/office/powerpoint/2010/main" val="322744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51520" y="570930"/>
            <a:ext cx="8424936" cy="337790"/>
          </a:xfrm>
        </p:spPr>
        <p:txBody>
          <a:bodyPr>
            <a:normAutofit fontScale="90000"/>
          </a:bodyPr>
          <a:lstStyle/>
          <a:p>
            <a:r>
              <a:rPr lang="fr-FR" dirty="0"/>
              <a:t>1.</a:t>
            </a:r>
            <a:r>
              <a:rPr lang="fr-FR" sz="2000" dirty="0">
                <a:solidFill>
                  <a:srgbClr val="2A17B9"/>
                </a:solidFill>
              </a:rPr>
              <a:t> </a:t>
            </a:r>
            <a:r>
              <a:rPr lang="es-ES" dirty="0"/>
              <a:t>El cribado en las listas de sanciones</a:t>
            </a:r>
            <a:br>
              <a:rPr lang="fr-FR" dirty="0"/>
            </a:br>
            <a:r>
              <a:rPr lang="fr-FR" sz="1700" dirty="0"/>
              <a:t>1.3 - </a:t>
            </a:r>
            <a:r>
              <a:rPr lang="fr-FR" sz="1800" dirty="0" err="1"/>
              <a:t>Análisis</a:t>
            </a:r>
            <a:r>
              <a:rPr lang="fr-FR" sz="1800" dirty="0"/>
              <a:t> </a:t>
            </a:r>
            <a:r>
              <a:rPr lang="fr-FR" sz="1800" dirty="0" err="1"/>
              <a:t>del</a:t>
            </a:r>
            <a:r>
              <a:rPr lang="fr-FR" sz="1800" dirty="0"/>
              <a:t> </a:t>
            </a:r>
            <a:r>
              <a:rPr lang="fr-FR" sz="1800" dirty="0" err="1"/>
              <a:t>resultado</a:t>
            </a:r>
            <a:r>
              <a:rPr lang="fr-FR" sz="1800" dirty="0"/>
              <a:t> </a:t>
            </a:r>
            <a:r>
              <a:rPr lang="fr-FR" sz="1800" dirty="0" err="1"/>
              <a:t>obtenido</a:t>
            </a:r>
            <a:br>
              <a:rPr lang="fr-FR" dirty="0"/>
            </a:br>
            <a:r>
              <a:rPr lang="fr-FR" sz="1400" dirty="0"/>
              <a:t>1.3.2 </a:t>
            </a:r>
            <a:r>
              <a:rPr lang="es-ES" sz="1200" dirty="0"/>
              <a:t>En caso de correspondencia positiva en las listas de sanciones financieras (1/3)</a:t>
            </a:r>
            <a:endParaRPr lang="en-US" sz="1400" dirty="0"/>
          </a:p>
        </p:txBody>
      </p:sp>
      <p:pic>
        <p:nvPicPr>
          <p:cNvPr id="3" name="Image 2"/>
          <p:cNvPicPr>
            <a:picLocks noChangeAspect="1"/>
          </p:cNvPicPr>
          <p:nvPr/>
        </p:nvPicPr>
        <p:blipFill>
          <a:blip r:embed="rId3"/>
          <a:stretch>
            <a:fillRect/>
          </a:stretch>
        </p:blipFill>
        <p:spPr>
          <a:xfrm>
            <a:off x="563983" y="2143230"/>
            <a:ext cx="8136904" cy="2683609"/>
          </a:xfrm>
          <a:prstGeom prst="rect">
            <a:avLst/>
          </a:prstGeom>
        </p:spPr>
      </p:pic>
      <p:sp>
        <p:nvSpPr>
          <p:cNvPr id="30" name="Rectangle à coins arrondis 29"/>
          <p:cNvSpPr/>
          <p:nvPr/>
        </p:nvSpPr>
        <p:spPr>
          <a:xfrm>
            <a:off x="7020272" y="3899863"/>
            <a:ext cx="1680615" cy="936104"/>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2" name="Rectangle à coins arrondis 31"/>
          <p:cNvSpPr/>
          <p:nvPr/>
        </p:nvSpPr>
        <p:spPr>
          <a:xfrm>
            <a:off x="6302546" y="3899863"/>
            <a:ext cx="717726" cy="432048"/>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7" name="ZoneTexte 36"/>
          <p:cNvSpPr txBox="1"/>
          <p:nvPr/>
        </p:nvSpPr>
        <p:spPr>
          <a:xfrm>
            <a:off x="490738" y="5724545"/>
            <a:ext cx="2693545" cy="830997"/>
          </a:xfrm>
          <a:prstGeom prst="rect">
            <a:avLst/>
          </a:prstGeom>
          <a:noFill/>
          <a:ln>
            <a:solidFill>
              <a:schemeClr val="tx1">
                <a:lumMod val="40000"/>
                <a:lumOff val="60000"/>
              </a:schemeClr>
            </a:solidFill>
          </a:ln>
        </p:spPr>
        <p:txBody>
          <a:bodyPr wrap="square" rtlCol="0">
            <a:spAutoFit/>
          </a:bodyPr>
          <a:lstStyle/>
          <a:p>
            <a:r>
              <a:rPr lang="es-ES" sz="1600" dirty="0"/>
              <a:t>Indicación del fundamento jurídico de la correspondencia</a:t>
            </a:r>
            <a:endParaRPr lang="fr-FR" sz="1600" dirty="0"/>
          </a:p>
        </p:txBody>
      </p:sp>
      <p:sp>
        <p:nvSpPr>
          <p:cNvPr id="39" name="ZoneTexte 38"/>
          <p:cNvSpPr txBox="1"/>
          <p:nvPr/>
        </p:nvSpPr>
        <p:spPr>
          <a:xfrm>
            <a:off x="4995706" y="5570907"/>
            <a:ext cx="3722982" cy="830997"/>
          </a:xfrm>
          <a:prstGeom prst="rect">
            <a:avLst/>
          </a:prstGeom>
          <a:noFill/>
          <a:ln>
            <a:solidFill>
              <a:schemeClr val="tx1">
                <a:lumMod val="40000"/>
                <a:lumOff val="60000"/>
              </a:schemeClr>
            </a:solidFill>
          </a:ln>
        </p:spPr>
        <p:txBody>
          <a:bodyPr wrap="square" rtlCol="0">
            <a:spAutoFit/>
          </a:bodyPr>
          <a:lstStyle/>
          <a:p>
            <a:pPr algn="just"/>
            <a:r>
              <a:rPr lang="es-ES" sz="1600" dirty="0"/>
              <a:t>Explicación del motivo de la inclusión en la lista de sanciones financieras</a:t>
            </a:r>
            <a:endParaRPr lang="fr-FR" sz="1600" dirty="0"/>
          </a:p>
        </p:txBody>
      </p:sp>
      <p:cxnSp>
        <p:nvCxnSpPr>
          <p:cNvPr id="20" name="Connecteur en angle 19"/>
          <p:cNvCxnSpPr>
            <a:stCxn id="37" idx="0"/>
            <a:endCxn id="32" idx="2"/>
          </p:cNvCxnSpPr>
          <p:nvPr/>
        </p:nvCxnSpPr>
        <p:spPr>
          <a:xfrm rot="5400000" flipH="1" flipV="1">
            <a:off x="3553143" y="2616279"/>
            <a:ext cx="1392634" cy="482389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Connecteur droit avec flèche 20"/>
          <p:cNvCxnSpPr/>
          <p:nvPr/>
        </p:nvCxnSpPr>
        <p:spPr>
          <a:xfrm flipH="1" flipV="1">
            <a:off x="7860580" y="4835967"/>
            <a:ext cx="0" cy="88857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E20E16EB-A5D0-5E2C-99C8-8FEE7611BE29}"/>
              </a:ext>
            </a:extLst>
          </p:cNvPr>
          <p:cNvSpPr txBox="1"/>
          <p:nvPr/>
        </p:nvSpPr>
        <p:spPr>
          <a:xfrm>
            <a:off x="539687" y="1268760"/>
            <a:ext cx="8161200" cy="954107"/>
          </a:xfrm>
          <a:prstGeom prst="rect">
            <a:avLst/>
          </a:prstGeom>
          <a:noFill/>
          <a:ln>
            <a:solidFill>
              <a:schemeClr val="tx1"/>
            </a:solidFill>
          </a:ln>
        </p:spPr>
        <p:txBody>
          <a:bodyPr wrap="square" rtlCol="0">
            <a:spAutoFit/>
          </a:bodyPr>
          <a:lstStyle/>
          <a:p>
            <a:pPr algn="just"/>
            <a:r>
              <a:rPr lang="es-ES" sz="1400" dirty="0"/>
              <a:t>Cuando la herramienta de filtrado detecta un resultado, significa que hay una correspondencia positiva en las listas de sanciones financieras. La persona (o entidad) controlada aparece en una de las listas de sanciones financieras (Francia, UE o ONU) en la fecha del control.</a:t>
            </a:r>
            <a:endParaRPr lang="fr-FR" sz="1400" dirty="0"/>
          </a:p>
        </p:txBody>
      </p:sp>
    </p:spTree>
    <p:extLst>
      <p:ext uri="{BB962C8B-B14F-4D97-AF65-F5344CB8AC3E}">
        <p14:creationId xmlns:p14="http://schemas.microsoft.com/office/powerpoint/2010/main" val="548922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51520" y="570930"/>
            <a:ext cx="8424936" cy="337790"/>
          </a:xfrm>
        </p:spPr>
        <p:txBody>
          <a:bodyPr>
            <a:normAutofit fontScale="90000"/>
          </a:bodyPr>
          <a:lstStyle/>
          <a:p>
            <a:r>
              <a:rPr lang="fr-FR" dirty="0"/>
              <a:t>1.</a:t>
            </a:r>
            <a:r>
              <a:rPr lang="fr-FR" sz="2000" dirty="0">
                <a:solidFill>
                  <a:srgbClr val="2A17B9"/>
                </a:solidFill>
              </a:rPr>
              <a:t> </a:t>
            </a:r>
            <a:r>
              <a:rPr lang="es-ES" dirty="0"/>
              <a:t>El cribado en las listas de sanciones</a:t>
            </a:r>
            <a:br>
              <a:rPr lang="fr-FR" dirty="0"/>
            </a:br>
            <a:r>
              <a:rPr lang="fr-FR" sz="1600" dirty="0"/>
              <a:t>1.3 - </a:t>
            </a:r>
            <a:r>
              <a:rPr lang="fr-FR" sz="1600" dirty="0" err="1"/>
              <a:t>Análisis</a:t>
            </a:r>
            <a:r>
              <a:rPr lang="fr-FR" sz="1600" dirty="0"/>
              <a:t> </a:t>
            </a:r>
            <a:r>
              <a:rPr lang="fr-FR" sz="1600" dirty="0" err="1"/>
              <a:t>del</a:t>
            </a:r>
            <a:r>
              <a:rPr lang="fr-FR" sz="1600" dirty="0"/>
              <a:t> </a:t>
            </a:r>
            <a:r>
              <a:rPr lang="fr-FR" sz="1600" dirty="0" err="1"/>
              <a:t>resultado</a:t>
            </a:r>
            <a:r>
              <a:rPr lang="fr-FR" sz="1600" dirty="0"/>
              <a:t> </a:t>
            </a:r>
            <a:r>
              <a:rPr lang="fr-FR" sz="1600" dirty="0" err="1"/>
              <a:t>obtenido</a:t>
            </a:r>
            <a:br>
              <a:rPr lang="fr-FR" dirty="0"/>
            </a:br>
            <a:r>
              <a:rPr lang="fr-FR" sz="1400" dirty="0"/>
              <a:t>1.3.2 </a:t>
            </a:r>
            <a:r>
              <a:rPr lang="es-ES" sz="1400" dirty="0"/>
              <a:t>En caso de correspondencia positiva en las listas de sanciones financieras (2/3)</a:t>
            </a:r>
            <a:endParaRPr lang="en-US" sz="1400" dirty="0"/>
          </a:p>
        </p:txBody>
      </p:sp>
      <p:pic>
        <p:nvPicPr>
          <p:cNvPr id="3" name="Image 2"/>
          <p:cNvPicPr>
            <a:picLocks noChangeAspect="1"/>
          </p:cNvPicPr>
          <p:nvPr/>
        </p:nvPicPr>
        <p:blipFill>
          <a:blip r:embed="rId3"/>
          <a:stretch>
            <a:fillRect/>
          </a:stretch>
        </p:blipFill>
        <p:spPr>
          <a:xfrm>
            <a:off x="1326518" y="2620560"/>
            <a:ext cx="6587538" cy="2172617"/>
          </a:xfrm>
          <a:prstGeom prst="rect">
            <a:avLst/>
          </a:prstGeom>
        </p:spPr>
      </p:pic>
      <p:sp>
        <p:nvSpPr>
          <p:cNvPr id="42" name="Rectangle à coins arrondis 41"/>
          <p:cNvSpPr/>
          <p:nvPr/>
        </p:nvSpPr>
        <p:spPr>
          <a:xfrm>
            <a:off x="2084173" y="4071651"/>
            <a:ext cx="1407707" cy="476945"/>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8" name="Rectangle à coins arrondis 47"/>
          <p:cNvSpPr/>
          <p:nvPr/>
        </p:nvSpPr>
        <p:spPr>
          <a:xfrm>
            <a:off x="1403648" y="3266401"/>
            <a:ext cx="6413834" cy="594648"/>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1" name="ZoneTexte 50"/>
          <p:cNvSpPr txBox="1"/>
          <p:nvPr/>
        </p:nvSpPr>
        <p:spPr>
          <a:xfrm>
            <a:off x="539549" y="4869160"/>
            <a:ext cx="8112460" cy="1615827"/>
          </a:xfrm>
          <a:prstGeom prst="rect">
            <a:avLst/>
          </a:prstGeom>
          <a:noFill/>
          <a:ln>
            <a:solidFill>
              <a:schemeClr val="tx1">
                <a:lumMod val="40000"/>
                <a:lumOff val="60000"/>
              </a:schemeClr>
            </a:solidFill>
          </a:ln>
        </p:spPr>
        <p:txBody>
          <a:bodyPr wrap="square" rtlCol="0">
            <a:spAutoFit/>
          </a:bodyPr>
          <a:lstStyle/>
          <a:p>
            <a:r>
              <a:rPr lang="es-ES" sz="1100" dirty="0"/>
              <a:t>Verifique que los elementos ingresados coincidan con la información del resultado:</a:t>
            </a:r>
          </a:p>
          <a:p>
            <a:pPr marL="171450" indent="-171450">
              <a:buFont typeface="Arial" panose="020B0604020202020204" pitchFamily="34" charset="0"/>
              <a:buChar char="•"/>
            </a:pPr>
            <a:r>
              <a:rPr lang="es-ES" sz="1100" dirty="0"/>
              <a:t>El nombre y apellido ingresados en el campo "</a:t>
            </a:r>
            <a:r>
              <a:rPr lang="fr-FR" sz="1100" dirty="0"/>
              <a:t>nom / prénom / alias</a:t>
            </a:r>
            <a:r>
              <a:rPr lang="es-ES" sz="1100" dirty="0"/>
              <a:t>" deben coincidir con el nombre y apellido en el resultado obtenido.</a:t>
            </a:r>
          </a:p>
          <a:p>
            <a:pPr marL="171450" indent="-171450">
              <a:buFont typeface="Arial" panose="020B0604020202020204" pitchFamily="34" charset="0"/>
              <a:buChar char="•"/>
            </a:pPr>
            <a:r>
              <a:rPr lang="es-ES" sz="1100" dirty="0"/>
              <a:t>En caso de obtener muchas respuestas o si hay dudas, compare la fecha de nacimiento y el lugar de nacimiento entre el resultado y la persona buscada</a:t>
            </a:r>
          </a:p>
          <a:p>
            <a:pPr marL="285750" indent="-285750">
              <a:buFont typeface="Wingdings" panose="05000000000000000000" pitchFamily="2" charset="2"/>
              <a:buChar char="è"/>
            </a:pPr>
            <a:r>
              <a:rPr lang="es-ES" sz="1100" dirty="0"/>
              <a:t>Para evitar falsos positivos: para evitar una posible homonimia (mismo nombre y apellido de otra persona), compare la fecha de nacimiento y el lugar de nacimiento entre el resultado y la persona buscada.</a:t>
            </a:r>
          </a:p>
          <a:p>
            <a:r>
              <a:rPr lang="es-ES" sz="1100" dirty="0"/>
              <a:t>Por ejemplo, si la persona buscada es «Vladimir Putin», entonces el resultado será positivo. Si la persona buscada es «Thomas Putin», entonces tendremos un falso positivo.</a:t>
            </a:r>
            <a:endParaRPr lang="fr-FR" sz="1100" i="1" dirty="0"/>
          </a:p>
        </p:txBody>
      </p:sp>
      <p:cxnSp>
        <p:nvCxnSpPr>
          <p:cNvPr id="18" name="Connecteur en angle 17"/>
          <p:cNvCxnSpPr>
            <a:cxnSpLocks/>
            <a:endCxn id="48" idx="1"/>
          </p:cNvCxnSpPr>
          <p:nvPr/>
        </p:nvCxnSpPr>
        <p:spPr>
          <a:xfrm rot="5400000" flipH="1" flipV="1">
            <a:off x="356871" y="3746401"/>
            <a:ext cx="1229452" cy="86410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necteur droit avec flèche 18"/>
          <p:cNvCxnSpPr>
            <a:cxnSpLocks/>
            <a:endCxn id="42" idx="2"/>
          </p:cNvCxnSpPr>
          <p:nvPr/>
        </p:nvCxnSpPr>
        <p:spPr>
          <a:xfrm flipV="1">
            <a:off x="539547" y="4548596"/>
            <a:ext cx="2248480" cy="2445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E20E16EB-A5D0-5E2C-99C8-8FEE7611BE29}"/>
              </a:ext>
            </a:extLst>
          </p:cNvPr>
          <p:cNvSpPr txBox="1"/>
          <p:nvPr/>
        </p:nvSpPr>
        <p:spPr>
          <a:xfrm>
            <a:off x="539687" y="1268760"/>
            <a:ext cx="8161200" cy="954107"/>
          </a:xfrm>
          <a:prstGeom prst="rect">
            <a:avLst/>
          </a:prstGeom>
          <a:noFill/>
          <a:ln>
            <a:solidFill>
              <a:schemeClr val="tx1"/>
            </a:solidFill>
          </a:ln>
        </p:spPr>
        <p:txBody>
          <a:bodyPr wrap="square" rtlCol="0">
            <a:spAutoFit/>
          </a:bodyPr>
          <a:lstStyle/>
          <a:p>
            <a:pPr algn="just"/>
            <a:r>
              <a:rPr lang="es-ES" sz="1400" dirty="0"/>
              <a:t>Cuando la herramienta de filtrado detecta un resultado, significa que hay una correspondencia positiva en las listas de sanciones financieras. La persona (o entidad) controlada aparece en una de las listas de sanciones financieras (Francia, UE o ONU) en la fecha del control.</a:t>
            </a:r>
            <a:endParaRPr lang="fr-FR" sz="1400" dirty="0"/>
          </a:p>
        </p:txBody>
      </p:sp>
      <p:sp>
        <p:nvSpPr>
          <p:cNvPr id="7" name="ZoneTexte 6">
            <a:extLst>
              <a:ext uri="{FF2B5EF4-FFF2-40B4-BE49-F238E27FC236}">
                <a16:creationId xmlns:a16="http://schemas.microsoft.com/office/drawing/2014/main" id="{128FE361-D7DE-BEAA-3934-52FE9FC7E08A}"/>
              </a:ext>
            </a:extLst>
          </p:cNvPr>
          <p:cNvSpPr txBox="1"/>
          <p:nvPr/>
        </p:nvSpPr>
        <p:spPr>
          <a:xfrm>
            <a:off x="2159867" y="2295317"/>
            <a:ext cx="4920840" cy="338554"/>
          </a:xfrm>
          <a:prstGeom prst="rect">
            <a:avLst/>
          </a:prstGeom>
          <a:noFill/>
          <a:ln>
            <a:solidFill>
              <a:schemeClr val="tx1">
                <a:lumMod val="40000"/>
                <a:lumOff val="60000"/>
              </a:schemeClr>
            </a:solidFill>
          </a:ln>
        </p:spPr>
        <p:txBody>
          <a:bodyPr wrap="square" rtlCol="0">
            <a:spAutoFit/>
          </a:bodyPr>
          <a:lstStyle/>
          <a:p>
            <a:pPr algn="ctr"/>
            <a:r>
              <a:rPr lang="es-ES" sz="1600" dirty="0"/>
              <a:t>Búsqueda de una persona física</a:t>
            </a:r>
            <a:endParaRPr lang="en-US" sz="1500" i="1" dirty="0"/>
          </a:p>
        </p:txBody>
      </p:sp>
    </p:spTree>
    <p:extLst>
      <p:ext uri="{BB962C8B-B14F-4D97-AF65-F5344CB8AC3E}">
        <p14:creationId xmlns:p14="http://schemas.microsoft.com/office/powerpoint/2010/main" val="1459657375"/>
      </p:ext>
    </p:extLst>
  </p:cSld>
  <p:clrMapOvr>
    <a:masterClrMapping/>
  </p:clrMapOvr>
</p:sld>
</file>

<file path=ppt/theme/theme1.xml><?xml version="1.0" encoding="utf-8"?>
<a:theme xmlns:a="http://schemas.openxmlformats.org/drawingml/2006/main" name="2_Office Theme">
  <a:themeElements>
    <a:clrScheme name="Custom 3">
      <a:dk1>
        <a:srgbClr val="250E62"/>
      </a:dk1>
      <a:lt1>
        <a:sysClr val="window" lastClr="FFFFFF"/>
      </a:lt1>
      <a:dk2>
        <a:srgbClr val="250E62"/>
      </a:dk2>
      <a:lt2>
        <a:srgbClr val="FFFFFF"/>
      </a:lt2>
      <a:accent1>
        <a:srgbClr val="21167D"/>
      </a:accent1>
      <a:accent2>
        <a:srgbClr val="DA291C"/>
      </a:accent2>
      <a:accent3>
        <a:srgbClr val="3F55AC"/>
      </a:accent3>
      <a:accent4>
        <a:srgbClr val="4B6BD5"/>
      </a:accent4>
      <a:accent5>
        <a:srgbClr val="E6433C"/>
      </a:accent5>
      <a:accent6>
        <a:srgbClr val="F86D66"/>
      </a:accent6>
      <a:hlink>
        <a:srgbClr val="0000FF"/>
      </a:hlink>
      <a:folHlink>
        <a:srgbClr val="18A6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_jp">
  <a:themeElements>
    <a:clrScheme name="AFD 1">
      <a:dk1>
        <a:srgbClr val="250E62"/>
      </a:dk1>
      <a:lt1>
        <a:sysClr val="window" lastClr="FFFFFF"/>
      </a:lt1>
      <a:dk2>
        <a:srgbClr val="250E62"/>
      </a:dk2>
      <a:lt2>
        <a:srgbClr val="FFFFFF"/>
      </a:lt2>
      <a:accent1>
        <a:srgbClr val="2F117D"/>
      </a:accent1>
      <a:accent2>
        <a:srgbClr val="DA291C"/>
      </a:accent2>
      <a:accent3>
        <a:srgbClr val="4D3AAC"/>
      </a:accent3>
      <a:accent4>
        <a:srgbClr val="626ED5"/>
      </a:accent4>
      <a:accent5>
        <a:srgbClr val="E6433C"/>
      </a:accent5>
      <a:accent6>
        <a:srgbClr val="F86D66"/>
      </a:accent6>
      <a:hlink>
        <a:srgbClr val="0000FF"/>
      </a:hlink>
      <a:folHlink>
        <a:srgbClr val="18A6FF"/>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FABCB3CE53142499D32237832E94A12" ma:contentTypeVersion="8" ma:contentTypeDescription="Crée un document." ma:contentTypeScope="" ma:versionID="6e639c912119fea4e9579fabbf178236">
  <xsd:schema xmlns:xsd="http://www.w3.org/2001/XMLSchema" xmlns:xs="http://www.w3.org/2001/XMLSchema" xmlns:p="http://schemas.microsoft.com/office/2006/metadata/properties" xmlns:ns2="2b85a7d9-0ec1-43dd-932f-efda6af89797" targetNamespace="http://schemas.microsoft.com/office/2006/metadata/properties" ma:root="true" ma:fieldsID="b056e36feebbb7d7249416dbd6eadf3b" ns2:_="">
    <xsd:import namespace="2b85a7d9-0ec1-43dd-932f-efda6af8979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85a7d9-0ec1-43dd-932f-efda6af897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BE6D0F-5C9A-48C0-906B-57F5EA563F25}">
  <ds:schemaRefs>
    <ds:schemaRef ds:uri="http://schemas.microsoft.com/sharepoint/v3/contenttype/forms"/>
  </ds:schemaRefs>
</ds:datastoreItem>
</file>

<file path=customXml/itemProps2.xml><?xml version="1.0" encoding="utf-8"?>
<ds:datastoreItem xmlns:ds="http://schemas.openxmlformats.org/officeDocument/2006/customXml" ds:itemID="{731D926D-2071-4295-86B7-C05A6AE6B09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0E53EF5-729A-4B56-BB0E-5755C510D1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85a7d9-0ec1-43dd-932f-efda6af897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Default Theme.thmx</Template>
  <TotalTime>21128</TotalTime>
  <Words>1363</Words>
  <Application>Microsoft Office PowerPoint</Application>
  <PresentationFormat>Affichage à l'écran (4:3)</PresentationFormat>
  <Paragraphs>79</Paragraphs>
  <Slides>13</Slides>
  <Notes>8</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13</vt:i4>
      </vt:variant>
    </vt:vector>
  </HeadingPairs>
  <TitlesOfParts>
    <vt:vector size="22" baseType="lpstr">
      <vt:lpstr>Arial</vt:lpstr>
      <vt:lpstr>Calibri</vt:lpstr>
      <vt:lpstr>Century Gothic</vt:lpstr>
      <vt:lpstr>Courier New</vt:lpstr>
      <vt:lpstr>ITC Avant Garde Pro Bk</vt:lpstr>
      <vt:lpstr>ITC Avant Garde Pro Md</vt:lpstr>
      <vt:lpstr>Wingdings</vt:lpstr>
      <vt:lpstr>2_Office Theme</vt:lpstr>
      <vt:lpstr>1_Office Theme_jp</vt:lpstr>
      <vt:lpstr>Présentation PowerPoint</vt:lpstr>
      <vt:lpstr>ÍNDICE </vt:lpstr>
      <vt:lpstr>1. El cribado en las listas de sanciones 1.1 - Página de inicio</vt:lpstr>
      <vt:lpstr>1. El cribado en las listas de sanciones 1.2 - Información a completar (1/3) </vt:lpstr>
      <vt:lpstr>1. El cribado en las listas de sanciones 1.2 - Información a completar (2/3) </vt:lpstr>
      <vt:lpstr>1. El cribado en las listas de sanciones 1.2 - Información a completar (3/3) </vt:lpstr>
      <vt:lpstr>1. 1. El cribado en las listas de sanciones 1.3 - Análisis del resultado obtenido 1.3.1 En caso de correspondencia negativa en las listas de sanciones financieras</vt:lpstr>
      <vt:lpstr>1. El cribado en las listas de sanciones 1.3 - Análisis del resultado obtenido 1.3.2 En caso de correspondencia positiva en las listas de sanciones financieras (1/3)</vt:lpstr>
      <vt:lpstr>1. El cribado en las listas de sanciones 1.3 - Análisis del resultado obtenido 1.3.2 En caso de correspondencia positiva en las listas de sanciones financieras (2/3)</vt:lpstr>
      <vt:lpstr>1. El cribado en las listas de sanciones 1.3 - Análisis del resultado obtenido 1.3.2 En caso de correspondencia positiva en las listas de sanciones financieras (3/3)</vt:lpstr>
      <vt:lpstr>2. Justificante a conservar 2.1 - Caso del cribado negativo</vt:lpstr>
      <vt:lpstr>2. Justificante a conservar 2.2 - Caso del cribado positivo</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AFD;preszburgerj@afd.fr</dc:creator>
  <cp:lastModifiedBy>Kévin Anvroin</cp:lastModifiedBy>
  <cp:revision>976</cp:revision>
  <dcterms:created xsi:type="dcterms:W3CDTF">2014-04-03T18:35:05Z</dcterms:created>
  <dcterms:modified xsi:type="dcterms:W3CDTF">2025-03-13T15:19:23Z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0x0101006FABCB3CE53142499D32237832E94A12</vt:lpwstr>
  </property>
</Properties>
</file>