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 id="2147483660" r:id="rId5"/>
  </p:sldMasterIdLst>
  <p:notesMasterIdLst>
    <p:notesMasterId r:id="rId19"/>
  </p:notesMasterIdLst>
  <p:handoutMasterIdLst>
    <p:handoutMasterId r:id="rId20"/>
  </p:handoutMasterIdLst>
  <p:sldIdLst>
    <p:sldId id="307" r:id="rId6"/>
    <p:sldId id="439" r:id="rId7"/>
    <p:sldId id="423" r:id="rId8"/>
    <p:sldId id="451" r:id="rId9"/>
    <p:sldId id="432" r:id="rId10"/>
    <p:sldId id="433" r:id="rId11"/>
    <p:sldId id="424" r:id="rId12"/>
    <p:sldId id="437" r:id="rId13"/>
    <p:sldId id="449" r:id="rId14"/>
    <p:sldId id="450" r:id="rId15"/>
    <p:sldId id="425" r:id="rId16"/>
    <p:sldId id="440" r:id="rId17"/>
    <p:sldId id="371"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72">
          <p15:clr>
            <a:srgbClr val="A4A3A4"/>
          </p15:clr>
        </p15:guide>
        <p15:guide id="2" pos="2789">
          <p15:clr>
            <a:srgbClr val="A4A3A4"/>
          </p15:clr>
        </p15:guide>
        <p15:guide id="3" orient="horz" pos="405">
          <p15:clr>
            <a:srgbClr val="A4A3A4"/>
          </p15:clr>
        </p15:guide>
        <p15:guide id="4" pos="5759">
          <p15:clr>
            <a:srgbClr val="A4A3A4"/>
          </p15:clr>
        </p15:guide>
        <p15:guide id="5" pos="2245">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8288295-15D8-AC13-1660-D086172EC75B}" name="Kévin Anvroin" initials="KA" userId="S::Kevin.Anvroin@fr.gt.com::3f80020f-5c08-4002-95f8-de40b39942fc" providerId="AD"/>
  <p188:author id="{36D7DAA3-1450-F305-DF16-CE538DD7FACE}" name="Noa Paris" initials="NP" userId="S::Noa.Paris@fr.gt.com::1c38a85b-2555-4788-bdf9-434271382152"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AIT OFKIR Mounia" initials="AOM" lastIdx="26" clrIdx="0"/>
  <p:cmAuthor id="1" name="DOMINITZ Jonathan" initials="DJ" lastIdx="1" clrIdx="1"/>
  <p:cmAuthor id="2" name="TON Thi-Sabrina" initials="TT" lastIdx="9" clrIdx="2">
    <p:extLst>
      <p:ext uri="{19B8F6BF-5375-455C-9EA6-DF929625EA0E}">
        <p15:presenceInfo xmlns:p15="http://schemas.microsoft.com/office/powerpoint/2012/main" userId="S-1-5-21-3803155387-4143733754-3887331536-278136" providerId="AD"/>
      </p:ext>
    </p:extLst>
  </p:cmAuthor>
  <p:cmAuthor id="3" name="STORCK Angelique" initials="SA" lastIdx="8" clrIdx="3">
    <p:extLst>
      <p:ext uri="{19B8F6BF-5375-455C-9EA6-DF929625EA0E}">
        <p15:presenceInfo xmlns:p15="http://schemas.microsoft.com/office/powerpoint/2012/main" userId="S-1-5-21-3803155387-4143733754-3887331536-261998" providerId="AD"/>
      </p:ext>
    </p:extLst>
  </p:cmAuthor>
  <p:cmAuthor id="4" name="PRESZBURGER Jerome" initials="PJ" lastIdx="11" clrIdx="4">
    <p:extLst>
      <p:ext uri="{19B8F6BF-5375-455C-9EA6-DF929625EA0E}">
        <p15:presenceInfo xmlns:p15="http://schemas.microsoft.com/office/powerpoint/2012/main" userId="S-1-5-21-3803155387-4143733754-3887331536-27840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A17B9"/>
    <a:srgbClr val="A70F08"/>
    <a:srgbClr val="3B24E4"/>
    <a:srgbClr val="250E62"/>
    <a:srgbClr val="FF0000"/>
    <a:srgbClr val="FF9900"/>
    <a:srgbClr val="1C0D5D"/>
    <a:srgbClr val="E7141B"/>
    <a:srgbClr val="957FB3"/>
    <a:srgbClr val="8065A3"/>
  </p:clrMru>
  <p:extLst>
    <p:ext uri="{E76CE94A-603C-4142-B9EB-6D1370010A27}">
      <p14:discardImageEditData xmlns:p14="http://schemas.microsoft.com/office/powerpoint/2010/main" val="1"/>
    </p:ext>
    <p:ext uri="{D31A062A-798A-4329-ABDD-BBA856620510}">
      <p14:defaultImageDpi xmlns:p14="http://schemas.microsoft.com/office/powerpoint/2010/main" val="15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E171933-4619-4E11-9A3F-F7608DF75F80}" styleName="Style moyen 1 - Accentuation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ABFCF23-3B69-468F-B69F-88F6DE6A72F2}" styleName="Style moyen 1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1EBBBCC-DAD2-459C-BE2E-F6DE35CF9A28}" styleName="Style foncé 2 - Accentuation 3/Accentuation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93D81CF-94F2-401A-BA57-92F5A7B2D0C5}" styleName="Style moyen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8799B23B-EC83-4686-B30A-512413B5E67A}" styleName="Style léger 3 - Accentuation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Style léger 2 - Accentuation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84E427A-3D55-4303-BF80-6455036E1DE7}" styleName="Style à thème 1 - Accentuation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A111915-BE36-4E01-A7E5-04B1672EAD32}" styleName="Style léger 2 - Accentuation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912C8C85-51F0-491E-9774-3900AFEF0FD7}" styleName="Style léger 2 - Accentuation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35758FB7-9AC5-4552-8A53-C91805E547FA}" styleName="Style à thème 1 - Accentuation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5267" autoAdjust="0"/>
  </p:normalViewPr>
  <p:slideViewPr>
    <p:cSldViewPr>
      <p:cViewPr varScale="1">
        <p:scale>
          <a:sx n="74" d="100"/>
          <a:sy n="74" d="100"/>
        </p:scale>
        <p:origin x="1008" y="56"/>
      </p:cViewPr>
      <p:guideLst>
        <p:guide orient="horz" pos="2172"/>
        <p:guide pos="2789"/>
        <p:guide orient="horz" pos="405"/>
        <p:guide pos="5759"/>
        <p:guide pos="2245"/>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4" d="100"/>
          <a:sy n="84" d="100"/>
        </p:scale>
        <p:origin x="1026"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microsoft.com/office/2018/10/relationships/authors" Target="authors.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820DB99-3CFE-A049-BD9E-7FB31C116483}" type="datetime1">
              <a:rPr lang="en-US" smtClean="0"/>
              <a:t>3/3/2025</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BE0BB57-DC73-764C-A58B-61339E1E8DD3}" type="slidenum">
              <a:rPr lang="en-US" smtClean="0"/>
              <a:t>‹N°›</a:t>
            </a:fld>
            <a:endParaRPr lang="en-US" dirty="0"/>
          </a:p>
        </p:txBody>
      </p:sp>
    </p:spTree>
    <p:extLst>
      <p:ext uri="{BB962C8B-B14F-4D97-AF65-F5344CB8AC3E}">
        <p14:creationId xmlns:p14="http://schemas.microsoft.com/office/powerpoint/2010/main" val="21757882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DA03147-2684-674F-8929-FD8FCA0CDEFF}" type="datetime1">
              <a:rPr lang="en-US" smtClean="0"/>
              <a:t>3/3/2025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1E385B3-6F63-4903-BDA2-5A5BFDA7B338}" type="slidenum">
              <a:rPr lang="en-US" smtClean="0"/>
              <a:t>‹N°›</a:t>
            </a:fld>
            <a:endParaRPr lang="en-US" dirty="0"/>
          </a:p>
        </p:txBody>
      </p:sp>
    </p:spTree>
    <p:extLst>
      <p:ext uri="{BB962C8B-B14F-4D97-AF65-F5344CB8AC3E}">
        <p14:creationId xmlns:p14="http://schemas.microsoft.com/office/powerpoint/2010/main" val="189162964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1E385B3-6F63-4903-BDA2-5A5BFDA7B338}" type="slidenum">
              <a:rPr lang="en-US" smtClean="0"/>
              <a:t>1</a:t>
            </a:fld>
            <a:endParaRPr lang="en-US" dirty="0"/>
          </a:p>
        </p:txBody>
      </p:sp>
    </p:spTree>
    <p:extLst>
      <p:ext uri="{BB962C8B-B14F-4D97-AF65-F5344CB8AC3E}">
        <p14:creationId xmlns:p14="http://schemas.microsoft.com/office/powerpoint/2010/main" val="11416267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1E385B3-6F63-4903-BDA2-5A5BFDA7B338}" type="slidenum">
              <a:rPr lang="en-US" smtClean="0"/>
              <a:t>3</a:t>
            </a:fld>
            <a:endParaRPr lang="en-US" dirty="0"/>
          </a:p>
        </p:txBody>
      </p:sp>
    </p:spTree>
    <p:extLst>
      <p:ext uri="{BB962C8B-B14F-4D97-AF65-F5344CB8AC3E}">
        <p14:creationId xmlns:p14="http://schemas.microsoft.com/office/powerpoint/2010/main" val="11479333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1E385B3-6F63-4903-BDA2-5A5BFDA7B338}" type="slidenum">
              <a:rPr lang="en-US" smtClean="0"/>
              <a:t>4</a:t>
            </a:fld>
            <a:endParaRPr lang="en-US" dirty="0"/>
          </a:p>
        </p:txBody>
      </p:sp>
    </p:spTree>
    <p:extLst>
      <p:ext uri="{BB962C8B-B14F-4D97-AF65-F5344CB8AC3E}">
        <p14:creationId xmlns:p14="http://schemas.microsoft.com/office/powerpoint/2010/main" val="23905748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1E385B3-6F63-4903-BDA2-5A5BFDA7B338}" type="slidenum">
              <a:rPr lang="en-US" smtClean="0"/>
              <a:t>5</a:t>
            </a:fld>
            <a:endParaRPr lang="en-US" dirty="0"/>
          </a:p>
        </p:txBody>
      </p:sp>
    </p:spTree>
    <p:extLst>
      <p:ext uri="{BB962C8B-B14F-4D97-AF65-F5344CB8AC3E}">
        <p14:creationId xmlns:p14="http://schemas.microsoft.com/office/powerpoint/2010/main" val="39104701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a:p>
            <a:endParaRPr lang="fr-FR" dirty="0"/>
          </a:p>
        </p:txBody>
      </p:sp>
      <p:sp>
        <p:nvSpPr>
          <p:cNvPr id="4" name="Espace réservé du numéro de diapositive 3"/>
          <p:cNvSpPr>
            <a:spLocks noGrp="1"/>
          </p:cNvSpPr>
          <p:nvPr>
            <p:ph type="sldNum" sz="quarter" idx="5"/>
          </p:nvPr>
        </p:nvSpPr>
        <p:spPr/>
        <p:txBody>
          <a:bodyPr/>
          <a:lstStyle/>
          <a:p>
            <a:fld id="{61E385B3-6F63-4903-BDA2-5A5BFDA7B338}" type="slidenum">
              <a:rPr lang="en-US" smtClean="0"/>
              <a:t>6</a:t>
            </a:fld>
            <a:endParaRPr lang="en-US" dirty="0"/>
          </a:p>
        </p:txBody>
      </p:sp>
    </p:spTree>
    <p:extLst>
      <p:ext uri="{BB962C8B-B14F-4D97-AF65-F5344CB8AC3E}">
        <p14:creationId xmlns:p14="http://schemas.microsoft.com/office/powerpoint/2010/main" val="18644418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a:p>
            <a:endParaRPr lang="fr-FR" dirty="0"/>
          </a:p>
        </p:txBody>
      </p:sp>
      <p:sp>
        <p:nvSpPr>
          <p:cNvPr id="4" name="Espace réservé du numéro de diapositive 3"/>
          <p:cNvSpPr>
            <a:spLocks noGrp="1"/>
          </p:cNvSpPr>
          <p:nvPr>
            <p:ph type="sldNum" sz="quarter" idx="5"/>
          </p:nvPr>
        </p:nvSpPr>
        <p:spPr/>
        <p:txBody>
          <a:bodyPr/>
          <a:lstStyle/>
          <a:p>
            <a:fld id="{61E385B3-6F63-4903-BDA2-5A5BFDA7B338}" type="slidenum">
              <a:rPr lang="en-US" smtClean="0"/>
              <a:t>7</a:t>
            </a:fld>
            <a:endParaRPr lang="en-US" dirty="0"/>
          </a:p>
        </p:txBody>
      </p:sp>
    </p:spTree>
    <p:extLst>
      <p:ext uri="{BB962C8B-B14F-4D97-AF65-F5344CB8AC3E}">
        <p14:creationId xmlns:p14="http://schemas.microsoft.com/office/powerpoint/2010/main" val="21666380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1E385B3-6F63-4903-BDA2-5A5BFDA7B338}" type="slidenum">
              <a:rPr lang="en-US" smtClean="0"/>
              <a:t>8</a:t>
            </a:fld>
            <a:endParaRPr lang="en-US" dirty="0"/>
          </a:p>
        </p:txBody>
      </p:sp>
    </p:spTree>
    <p:extLst>
      <p:ext uri="{BB962C8B-B14F-4D97-AF65-F5344CB8AC3E}">
        <p14:creationId xmlns:p14="http://schemas.microsoft.com/office/powerpoint/2010/main" val="41945555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1E385B3-6F63-4903-BDA2-5A5BFDA7B338}" type="slidenum">
              <a:rPr lang="en-US" smtClean="0"/>
              <a:t>9</a:t>
            </a:fld>
            <a:endParaRPr lang="en-US" dirty="0"/>
          </a:p>
        </p:txBody>
      </p:sp>
    </p:spTree>
    <p:extLst>
      <p:ext uri="{BB962C8B-B14F-4D97-AF65-F5344CB8AC3E}">
        <p14:creationId xmlns:p14="http://schemas.microsoft.com/office/powerpoint/2010/main" val="6246416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1E385B3-6F63-4903-BDA2-5A5BFDA7B338}" type="slidenum">
              <a:rPr lang="en-US" smtClean="0"/>
              <a:t>10</a:t>
            </a:fld>
            <a:endParaRPr lang="en-US" dirty="0"/>
          </a:p>
        </p:txBody>
      </p:sp>
    </p:spTree>
    <p:extLst>
      <p:ext uri="{BB962C8B-B14F-4D97-AF65-F5344CB8AC3E}">
        <p14:creationId xmlns:p14="http://schemas.microsoft.com/office/powerpoint/2010/main" val="24581095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274441"/>
            <a:ext cx="7772400" cy="1298575"/>
          </a:xfrm>
          <a:prstGeom prst="rect">
            <a:avLst/>
          </a:prstGeom>
        </p:spPr>
        <p:txBody>
          <a:bodyPr/>
          <a:lstStyle>
            <a:lvl1pPr>
              <a:lnSpc>
                <a:spcPct val="100000"/>
              </a:lnSpc>
              <a:defRPr sz="3200" b="1" i="0">
                <a:solidFill>
                  <a:srgbClr val="250E62"/>
                </a:solidFill>
                <a:latin typeface="Century Gothic"/>
                <a:cs typeface="Century Gothic"/>
              </a:defRPr>
            </a:lvl1pPr>
          </a:lstStyle>
          <a:p>
            <a:pPr>
              <a:lnSpc>
                <a:spcPct val="120000"/>
              </a:lnSpc>
            </a:pPr>
            <a:r>
              <a:rPr lang="en-GB" sz="3200" b="1" dirty="0">
                <a:solidFill>
                  <a:srgbClr val="1C0E5D"/>
                </a:solidFill>
                <a:latin typeface="Century Gothic"/>
                <a:cs typeface="Century Gothic"/>
              </a:rPr>
              <a:t>TITRE DE LA PRÉSENTATION</a:t>
            </a:r>
            <a:br>
              <a:rPr lang="en-GB" sz="3200" b="1" dirty="0">
                <a:solidFill>
                  <a:srgbClr val="1C0E5D"/>
                </a:solidFill>
                <a:latin typeface="Century Gothic"/>
                <a:cs typeface="Century Gothic"/>
              </a:rPr>
            </a:br>
            <a:r>
              <a:rPr lang="en-GB" sz="3200" b="1" dirty="0">
                <a:solidFill>
                  <a:srgbClr val="1C0E5D"/>
                </a:solidFill>
                <a:latin typeface="Century Gothic"/>
                <a:cs typeface="Century Gothic"/>
              </a:rPr>
              <a:t>SUR 1 </a:t>
            </a:r>
            <a:r>
              <a:rPr lang="en-GB" sz="3200" b="1" dirty="0" err="1">
                <a:solidFill>
                  <a:srgbClr val="1C0E5D"/>
                </a:solidFill>
                <a:latin typeface="Century Gothic"/>
                <a:cs typeface="Century Gothic"/>
              </a:rPr>
              <a:t>ou</a:t>
            </a:r>
            <a:r>
              <a:rPr lang="en-GB" sz="3200" b="1" dirty="0">
                <a:solidFill>
                  <a:srgbClr val="1C0E5D"/>
                </a:solidFill>
                <a:latin typeface="Century Gothic"/>
                <a:cs typeface="Century Gothic"/>
              </a:rPr>
              <a:t> 2 LIGNES</a:t>
            </a:r>
          </a:p>
        </p:txBody>
      </p:sp>
      <p:sp>
        <p:nvSpPr>
          <p:cNvPr id="3" name="Subtitle 2"/>
          <p:cNvSpPr>
            <a:spLocks noGrp="1"/>
          </p:cNvSpPr>
          <p:nvPr>
            <p:ph type="subTitle" idx="1" hasCustomPrompt="1"/>
          </p:nvPr>
        </p:nvSpPr>
        <p:spPr>
          <a:xfrm>
            <a:off x="1043608" y="3429000"/>
            <a:ext cx="7088832" cy="792088"/>
          </a:xfrm>
          <a:prstGeom prst="rect">
            <a:avLst/>
          </a:prstGeom>
        </p:spPr>
        <p:txBody>
          <a:bodyPr/>
          <a:lstStyle>
            <a:lvl1pPr marL="0" indent="0" algn="ctr">
              <a:lnSpc>
                <a:spcPct val="120000"/>
              </a:lnSpc>
              <a:buNone/>
              <a:defRPr>
                <a:solidFill>
                  <a:srgbClr val="250E62"/>
                </a:solidFill>
                <a:latin typeface="Century Gothic"/>
                <a:cs typeface="Century Gothic"/>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lgn="ctr">
              <a:lnSpc>
                <a:spcPct val="120000"/>
              </a:lnSpc>
            </a:pPr>
            <a:r>
              <a:rPr lang="en-GB" sz="3200" dirty="0">
                <a:solidFill>
                  <a:srgbClr val="1C0E5D"/>
                </a:solidFill>
                <a:latin typeface="Century Gothic"/>
                <a:cs typeface="Century Gothic"/>
              </a:rPr>
              <a:t>Sous-titre </a:t>
            </a:r>
            <a:r>
              <a:rPr lang="en-GB" sz="3200" dirty="0" err="1">
                <a:solidFill>
                  <a:srgbClr val="1C0E5D"/>
                </a:solidFill>
                <a:latin typeface="Century Gothic"/>
                <a:cs typeface="Century Gothic"/>
              </a:rPr>
              <a:t>sur</a:t>
            </a:r>
            <a:r>
              <a:rPr lang="en-GB" sz="3200" dirty="0">
                <a:solidFill>
                  <a:srgbClr val="1C0E5D"/>
                </a:solidFill>
                <a:latin typeface="Century Gothic"/>
                <a:cs typeface="Century Gothic"/>
              </a:rPr>
              <a:t> </a:t>
            </a:r>
            <a:r>
              <a:rPr lang="en-GB" sz="3200" dirty="0" err="1">
                <a:solidFill>
                  <a:srgbClr val="1C0E5D"/>
                </a:solidFill>
                <a:latin typeface="Century Gothic"/>
                <a:cs typeface="Century Gothic"/>
              </a:rPr>
              <a:t>une</a:t>
            </a:r>
            <a:r>
              <a:rPr lang="en-GB" sz="3200" dirty="0">
                <a:solidFill>
                  <a:srgbClr val="1C0E5D"/>
                </a:solidFill>
                <a:latin typeface="Century Gothic"/>
                <a:cs typeface="Century Gothic"/>
              </a:rPr>
              <a:t> </a:t>
            </a:r>
            <a:r>
              <a:rPr lang="en-GB" sz="3200" dirty="0" err="1">
                <a:solidFill>
                  <a:srgbClr val="1C0E5D"/>
                </a:solidFill>
                <a:latin typeface="Century Gothic"/>
                <a:cs typeface="Century Gothic"/>
              </a:rPr>
              <a:t>ligne</a:t>
            </a:r>
            <a:endParaRPr lang="en-US" sz="3200" dirty="0">
              <a:solidFill>
                <a:srgbClr val="1C0E5D"/>
              </a:solidFill>
              <a:latin typeface="Century Gothic"/>
              <a:cs typeface="Century Gothic"/>
            </a:endParaRPr>
          </a:p>
        </p:txBody>
      </p:sp>
      <p:sp>
        <p:nvSpPr>
          <p:cNvPr id="14" name="Text Placeholder 13"/>
          <p:cNvSpPr>
            <a:spLocks noGrp="1"/>
          </p:cNvSpPr>
          <p:nvPr>
            <p:ph type="body" sz="quarter" idx="10" hasCustomPrompt="1"/>
          </p:nvPr>
        </p:nvSpPr>
        <p:spPr>
          <a:xfrm>
            <a:off x="3059113" y="4365625"/>
            <a:ext cx="2952750" cy="1150938"/>
          </a:xfrm>
          <a:prstGeom prst="rect">
            <a:avLst/>
          </a:prstGeom>
        </p:spPr>
        <p:txBody>
          <a:bodyPr vert="horz"/>
          <a:lstStyle>
            <a:lvl1pPr marL="0" indent="0" algn="ctr">
              <a:buNone/>
              <a:defRPr sz="2000" b="0" i="0" baseline="0">
                <a:solidFill>
                  <a:srgbClr val="250E62"/>
                </a:solidFill>
                <a:latin typeface="Century Gothic"/>
                <a:cs typeface="Century Gothic"/>
              </a:defRPr>
            </a:lvl1pPr>
          </a:lstStyle>
          <a:p>
            <a:pPr algn="ctr"/>
            <a:r>
              <a:rPr lang="en-GB" sz="2800" baseline="30000" dirty="0">
                <a:solidFill>
                  <a:srgbClr val="1C0E5D"/>
                </a:solidFill>
                <a:latin typeface="Century Gothic"/>
                <a:cs typeface="Century Gothic"/>
              </a:rPr>
              <a:t>Date au format local :</a:t>
            </a:r>
            <a:endParaRPr lang="en-US" sz="2800" dirty="0">
              <a:solidFill>
                <a:srgbClr val="1C0E5D"/>
              </a:solidFill>
              <a:latin typeface="Century Gothic"/>
              <a:cs typeface="Century Gothic"/>
            </a:endParaRPr>
          </a:p>
        </p:txBody>
      </p:sp>
    </p:spTree>
    <p:extLst>
      <p:ext uri="{BB962C8B-B14F-4D97-AF65-F5344CB8AC3E}">
        <p14:creationId xmlns:p14="http://schemas.microsoft.com/office/powerpoint/2010/main" val="33290021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1371600" y="3503439"/>
            <a:ext cx="6400800" cy="622920"/>
          </a:xfrm>
          <a:prstGeom prst="rect">
            <a:avLst/>
          </a:prstGeom>
        </p:spPr>
        <p:txBody>
          <a:bodyPr/>
          <a:lstStyle>
            <a:lvl1pPr marL="0" indent="0" algn="ctr">
              <a:buNone/>
              <a:defRPr sz="3200">
                <a:solidFill>
                  <a:srgbClr val="DA291C"/>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dirty="0" err="1"/>
              <a:t>Sous-titre</a:t>
            </a:r>
            <a:endParaRPr lang="en-US" dirty="0"/>
          </a:p>
        </p:txBody>
      </p:sp>
      <p:sp>
        <p:nvSpPr>
          <p:cNvPr id="15" name="Text Placeholder 14"/>
          <p:cNvSpPr>
            <a:spLocks noGrp="1"/>
          </p:cNvSpPr>
          <p:nvPr>
            <p:ph type="body" sz="quarter" idx="10" hasCustomPrompt="1"/>
          </p:nvPr>
        </p:nvSpPr>
        <p:spPr>
          <a:xfrm>
            <a:off x="1151620" y="2927375"/>
            <a:ext cx="6840760" cy="576833"/>
          </a:xfrm>
          <a:prstGeom prst="rect">
            <a:avLst/>
          </a:prstGeom>
        </p:spPr>
        <p:txBody>
          <a:bodyPr vert="horz"/>
          <a:lstStyle>
            <a:lvl1pPr marL="0" indent="0" algn="ctr">
              <a:buNone/>
              <a:defRPr b="1" baseline="0"/>
            </a:lvl1pPr>
          </a:lstStyle>
          <a:p>
            <a:pPr lvl="0"/>
            <a:r>
              <a:rPr lang="pt-PT" dirty="0"/>
              <a:t>TITRE DE VOTRE INTERCALAIRE</a:t>
            </a:r>
            <a:endParaRPr lang="en-US" dirty="0"/>
          </a:p>
        </p:txBody>
      </p:sp>
      <p:sp>
        <p:nvSpPr>
          <p:cNvPr id="6" name="Espace réservé du numéro de diapositive 5"/>
          <p:cNvSpPr>
            <a:spLocks noGrp="1"/>
          </p:cNvSpPr>
          <p:nvPr>
            <p:ph type="sldNum" sz="quarter" idx="11"/>
          </p:nvPr>
        </p:nvSpPr>
        <p:spPr/>
        <p:txBody>
          <a:bodyPr/>
          <a:lstStyle/>
          <a:p>
            <a:fld id="{BAB4D22C-7CB2-45EC-9BEC-141C19CE2479}" type="slidenum">
              <a:rPr lang="fr-FR" smtClean="0"/>
              <a:t>‹N°›</a:t>
            </a:fld>
            <a:endParaRPr lang="fr-FR" dirty="0"/>
          </a:p>
        </p:txBody>
      </p:sp>
      <p:sp>
        <p:nvSpPr>
          <p:cNvPr id="7" name="Titre 6"/>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18322438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51520" y="437455"/>
            <a:ext cx="8424936" cy="337790"/>
          </a:xfrm>
          <a:prstGeom prst="rect">
            <a:avLst/>
          </a:prstGeom>
        </p:spPr>
        <p:txBody>
          <a:bodyPr/>
          <a:lstStyle>
            <a:lvl1pPr algn="l">
              <a:defRPr sz="2000" b="1">
                <a:latin typeface="Century Gothic" panose="020B0502020202020204" pitchFamily="34" charset="0"/>
              </a:defRPr>
            </a:lvl1pPr>
          </a:lstStyle>
          <a:p>
            <a:r>
              <a:rPr lang="pt-PT" dirty="0"/>
              <a:t>TITRE SUR 1 LIGNE</a:t>
            </a:r>
            <a:endParaRPr lang="en-US" dirty="0"/>
          </a:p>
        </p:txBody>
      </p:sp>
      <p:sp>
        <p:nvSpPr>
          <p:cNvPr id="3" name="Content Placeholder 2"/>
          <p:cNvSpPr>
            <a:spLocks noGrp="1"/>
          </p:cNvSpPr>
          <p:nvPr>
            <p:ph idx="1" hasCustomPrompt="1"/>
          </p:nvPr>
        </p:nvSpPr>
        <p:spPr>
          <a:xfrm>
            <a:off x="467544" y="1711349"/>
            <a:ext cx="8208912" cy="4525963"/>
          </a:xfrm>
          <a:prstGeom prst="rect">
            <a:avLst/>
          </a:prstGeom>
        </p:spPr>
        <p:txBody>
          <a:bodyPr/>
          <a:lstStyle>
            <a:lvl1pPr marL="285750" indent="-285750">
              <a:buSzPct val="100000"/>
              <a:buFontTx/>
              <a:buBlip>
                <a:blip r:embed="rId2"/>
              </a:buBlip>
              <a:defRPr sz="1800" b="1" baseline="0"/>
            </a:lvl1pPr>
            <a:lvl2pPr marL="742950" indent="-285750">
              <a:buFont typeface="Courier New"/>
              <a:buChar char="o"/>
              <a:defRPr sz="1600">
                <a:solidFill>
                  <a:srgbClr val="DA291C"/>
                </a:solidFill>
              </a:defRPr>
            </a:lvl2pPr>
            <a:lvl3pPr>
              <a:defRPr sz="1400" b="1"/>
            </a:lvl3pPr>
            <a:lvl4pPr marL="1543050" indent="-171450">
              <a:buSzPct val="100000"/>
              <a:buFontTx/>
              <a:buBlip>
                <a:blip r:embed="rId3"/>
              </a:buBlip>
              <a:defRPr sz="1200"/>
            </a:lvl4pPr>
          </a:lstStyle>
          <a:p>
            <a:pPr lvl="0"/>
            <a:r>
              <a:rPr lang="pt-PT" dirty="0"/>
              <a:t>PUCE DE NIVEAU 1</a:t>
            </a:r>
          </a:p>
          <a:p>
            <a:pPr lvl="1"/>
            <a:r>
              <a:rPr lang="pt-PT" dirty="0" err="1"/>
              <a:t>Puce</a:t>
            </a:r>
            <a:r>
              <a:rPr lang="pt-PT" dirty="0"/>
              <a:t> de </a:t>
            </a:r>
            <a:r>
              <a:rPr lang="pt-PT" dirty="0" err="1"/>
              <a:t>niveau</a:t>
            </a:r>
            <a:r>
              <a:rPr lang="pt-PT" dirty="0"/>
              <a:t> 2</a:t>
            </a:r>
          </a:p>
          <a:p>
            <a:pPr lvl="2"/>
            <a:r>
              <a:rPr lang="pt-PT" dirty="0" err="1"/>
              <a:t>Puce</a:t>
            </a:r>
            <a:r>
              <a:rPr lang="pt-PT" dirty="0"/>
              <a:t> de </a:t>
            </a:r>
            <a:r>
              <a:rPr lang="pt-PT" dirty="0" err="1"/>
              <a:t>niveau</a:t>
            </a:r>
            <a:r>
              <a:rPr lang="pt-PT" dirty="0"/>
              <a:t> 3</a:t>
            </a:r>
          </a:p>
          <a:p>
            <a:pPr lvl="3"/>
            <a:r>
              <a:rPr lang="pt-PT" dirty="0" err="1"/>
              <a:t>Puce</a:t>
            </a:r>
            <a:r>
              <a:rPr lang="pt-PT" dirty="0"/>
              <a:t> de </a:t>
            </a:r>
            <a:r>
              <a:rPr lang="pt-PT" dirty="0" err="1"/>
              <a:t>niveau</a:t>
            </a:r>
            <a:r>
              <a:rPr lang="pt-PT" dirty="0"/>
              <a:t> 4</a:t>
            </a:r>
          </a:p>
        </p:txBody>
      </p:sp>
      <p:sp>
        <p:nvSpPr>
          <p:cNvPr id="11" name="Text Placeholder 10"/>
          <p:cNvSpPr>
            <a:spLocks noGrp="1"/>
          </p:cNvSpPr>
          <p:nvPr>
            <p:ph type="body" sz="quarter" idx="13" hasCustomPrompt="1"/>
          </p:nvPr>
        </p:nvSpPr>
        <p:spPr>
          <a:xfrm>
            <a:off x="467544" y="847253"/>
            <a:ext cx="8198098" cy="792088"/>
          </a:xfrm>
          <a:prstGeom prst="rect">
            <a:avLst/>
          </a:prstGeom>
        </p:spPr>
        <p:txBody>
          <a:bodyPr vert="horz">
            <a:normAutofit/>
          </a:bodyPr>
          <a:lstStyle>
            <a:lvl1pPr marL="0" indent="0">
              <a:buNone/>
              <a:defRPr sz="1400" baseline="0">
                <a:solidFill>
                  <a:srgbClr val="250E62"/>
                </a:solidFill>
                <a:latin typeface="Century Gothic" panose="020B0502020202020204" pitchFamily="34" charset="0"/>
              </a:defRPr>
            </a:lvl1pPr>
          </a:lstStyle>
          <a:p>
            <a:pPr lvl="0"/>
            <a:r>
              <a:rPr lang="pt-PT" dirty="0"/>
              <a:t>SOUS-TITRE SUR UNE OU DEUX LIGNES</a:t>
            </a:r>
            <a:endParaRPr lang="en-US" dirty="0"/>
          </a:p>
        </p:txBody>
      </p:sp>
      <p:sp>
        <p:nvSpPr>
          <p:cNvPr id="4" name="Espace réservé du numéro de diapositive 3"/>
          <p:cNvSpPr>
            <a:spLocks noGrp="1"/>
          </p:cNvSpPr>
          <p:nvPr>
            <p:ph type="sldNum" sz="quarter" idx="14"/>
          </p:nvPr>
        </p:nvSpPr>
        <p:spPr/>
        <p:txBody>
          <a:bodyPr/>
          <a:lstStyle/>
          <a:p>
            <a:fld id="{BAB4D22C-7CB2-45EC-9BEC-141C19CE2479}" type="slidenum">
              <a:rPr lang="fr-FR" smtClean="0"/>
              <a:t>‹N°›</a:t>
            </a:fld>
            <a:endParaRPr lang="fr-FR" dirty="0"/>
          </a:p>
        </p:txBody>
      </p:sp>
    </p:spTree>
    <p:extLst>
      <p:ext uri="{BB962C8B-B14F-4D97-AF65-F5344CB8AC3E}">
        <p14:creationId xmlns:p14="http://schemas.microsoft.com/office/powerpoint/2010/main" val="131397726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bande.png"/>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0" y="5696857"/>
            <a:ext cx="9144000" cy="338668"/>
          </a:xfrm>
          <a:prstGeom prst="rect">
            <a:avLst/>
          </a:prstGeom>
        </p:spPr>
      </p:pic>
      <p:sp>
        <p:nvSpPr>
          <p:cNvPr id="2" name="ZoneTexte 1"/>
          <p:cNvSpPr txBox="1"/>
          <p:nvPr userDrawn="1"/>
        </p:nvSpPr>
        <p:spPr>
          <a:xfrm>
            <a:off x="3023828" y="6115362"/>
            <a:ext cx="3096344" cy="576000"/>
          </a:xfrm>
          <a:prstGeom prst="rect">
            <a:avLst/>
          </a:prstGeom>
          <a:noFill/>
        </p:spPr>
        <p:txBody>
          <a:bodyPr wrap="square" rtlCol="0">
            <a:spAutoFit/>
          </a:bodyPr>
          <a:lstStyle/>
          <a:p>
            <a:pPr algn="ctr"/>
            <a:r>
              <a:rPr lang="fr-FR" sz="2000" b="0" dirty="0">
                <a:latin typeface="ITC Avant Garde Pro Bk" pitchFamily="50" charset="0"/>
              </a:rPr>
              <a:t>#MondeEnCommun</a:t>
            </a:r>
            <a:br>
              <a:rPr lang="fr-FR" b="0" dirty="0">
                <a:latin typeface="ITC Avant Garde Pro Bk" pitchFamily="50" charset="0"/>
              </a:rPr>
            </a:br>
            <a:r>
              <a:rPr lang="fr-FR" sz="1000" b="0" dirty="0">
                <a:latin typeface="ITC Avant Garde Pro Md" pitchFamily="50" charset="0"/>
              </a:rPr>
              <a:t>AGENCE</a:t>
            </a:r>
            <a:r>
              <a:rPr lang="fr-FR" sz="1000" b="0" baseline="0" dirty="0">
                <a:latin typeface="ITC Avant Garde Pro Md" pitchFamily="50" charset="0"/>
              </a:rPr>
              <a:t> FRANÇAISE DE DÉVELOPPEMENT</a:t>
            </a:r>
            <a:endParaRPr lang="fr-FR" sz="1000" b="0" dirty="0">
              <a:latin typeface="ITC Avant Garde Pro Md" pitchFamily="50" charset="0"/>
            </a:endParaRPr>
          </a:p>
        </p:txBody>
      </p:sp>
      <p:pic>
        <p:nvPicPr>
          <p:cNvPr id="1028" name="Picture 4"/>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5994399"/>
            <a:ext cx="9144000" cy="8636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8"/>
          <p:cNvPicPr>
            <a:picLocks noChangeAspect="1"/>
          </p:cNvPicPr>
          <p:nvPr userDrawn="1"/>
        </p:nvPicPr>
        <p:blipFill>
          <a:blip r:embed="rId5" cstate="screen">
            <a:extLst>
              <a:ext uri="{28A0092B-C50C-407E-A947-70E740481C1C}">
                <a14:useLocalDpi xmlns:a14="http://schemas.microsoft.com/office/drawing/2010/main" val="0"/>
              </a:ext>
            </a:extLst>
          </a:blip>
          <a:stretch>
            <a:fillRect/>
          </a:stretch>
        </p:blipFill>
        <p:spPr>
          <a:xfrm>
            <a:off x="2627784" y="332656"/>
            <a:ext cx="3406199" cy="1417344"/>
          </a:xfrm>
          <a:prstGeom prst="rect">
            <a:avLst/>
          </a:prstGeom>
        </p:spPr>
      </p:pic>
    </p:spTree>
    <p:extLst>
      <p:ext uri="{BB962C8B-B14F-4D97-AF65-F5344CB8AC3E}">
        <p14:creationId xmlns:p14="http://schemas.microsoft.com/office/powerpoint/2010/main" val="91718302"/>
      </p:ext>
    </p:extLst>
  </p:cSld>
  <p:clrMap bg1="lt1" tx1="dk1" bg2="lt2" tx2="dk2" accent1="accent1" accent2="accent2" accent3="accent3" accent4="accent4" accent5="accent5" accent6="accent6" hlink="hlink" folHlink="folHlink"/>
  <p:sldLayoutIdLst>
    <p:sldLayoutId id="2147483673" r:id="rId1"/>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descr="designation 1ligne_bleu.png"/>
          <p:cNvPicPr>
            <a:picLocks noChangeAspect="1"/>
          </p:cNvPicPr>
          <p:nvPr userDrawn="1"/>
        </p:nvPicPr>
        <p:blipFill rotWithShape="1">
          <a:blip r:embed="rId4" cstate="screen">
            <a:extLst>
              <a:ext uri="{28A0092B-C50C-407E-A947-70E740481C1C}">
                <a14:useLocalDpi xmlns:a14="http://schemas.microsoft.com/office/drawing/2010/main" val="0"/>
              </a:ext>
            </a:extLst>
          </a:blip>
          <a:srcRect/>
          <a:stretch/>
        </p:blipFill>
        <p:spPr>
          <a:xfrm>
            <a:off x="5652120" y="6485406"/>
            <a:ext cx="2736304" cy="255962"/>
          </a:xfrm>
          <a:prstGeom prst="rect">
            <a:avLst/>
          </a:prstGeom>
        </p:spPr>
      </p:pic>
      <p:pic>
        <p:nvPicPr>
          <p:cNvPr id="7" name="Picture 6" descr="bande.png"/>
          <p:cNvPicPr>
            <a:picLocks noChangeAspect="1"/>
          </p:cNvPicPr>
          <p:nvPr userDrawn="1"/>
        </p:nvPicPr>
        <p:blipFill rotWithShape="1">
          <a:blip r:embed="rId5" cstate="screen">
            <a:extLst>
              <a:ext uri="{28A0092B-C50C-407E-A947-70E740481C1C}">
                <a14:useLocalDpi xmlns:a14="http://schemas.microsoft.com/office/drawing/2010/main" val="0"/>
              </a:ext>
            </a:extLst>
          </a:blip>
          <a:srcRect/>
          <a:stretch/>
        </p:blipFill>
        <p:spPr>
          <a:xfrm>
            <a:off x="0" y="0"/>
            <a:ext cx="9144000" cy="278190"/>
          </a:xfrm>
          <a:prstGeom prst="rect">
            <a:avLst/>
          </a:prstGeom>
        </p:spPr>
      </p:pic>
      <p:sp>
        <p:nvSpPr>
          <p:cNvPr id="9" name="Rectangle 8"/>
          <p:cNvSpPr/>
          <p:nvPr userDrawn="1"/>
        </p:nvSpPr>
        <p:spPr>
          <a:xfrm>
            <a:off x="8502800" y="6464369"/>
            <a:ext cx="372743" cy="276999"/>
          </a:xfrm>
          <a:prstGeom prst="rect">
            <a:avLst/>
          </a:prstGeom>
        </p:spPr>
        <p:txBody>
          <a:bodyPr wrap="none">
            <a:spAutoFit/>
          </a:bodyPr>
          <a:lstStyle/>
          <a:p>
            <a:fld id="{6F32C7B0-98E2-A343-B6F2-A0B5AE2167E7}" type="slidenum">
              <a:rPr lang="fr-FR" sz="1200" smtClean="0">
                <a:solidFill>
                  <a:srgbClr val="250E62"/>
                </a:solidFill>
              </a:rPr>
              <a:pPr/>
              <a:t>‹N°›</a:t>
            </a:fld>
            <a:endParaRPr lang="fr-FR" sz="1200" dirty="0">
              <a:solidFill>
                <a:srgbClr val="250E62"/>
              </a:solidFill>
            </a:endParaRPr>
          </a:p>
        </p:txBody>
      </p:sp>
      <p:sp>
        <p:nvSpPr>
          <p:cNvPr id="2" name="Espace réservé du titre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fr-FR" dirty="0"/>
              <a:t>Modifiez le style du titre</a:t>
            </a:r>
          </a:p>
        </p:txBody>
      </p:sp>
      <p:sp>
        <p:nvSpPr>
          <p:cNvPr id="3" name="Espace réservé du texte 2"/>
          <p:cNvSpPr>
            <a:spLocks noGrp="1"/>
          </p:cNvSpPr>
          <p:nvPr>
            <p:ph type="body" idx="1"/>
          </p:nvPr>
        </p:nvSpPr>
        <p:spPr>
          <a:xfrm>
            <a:off x="628650" y="1825625"/>
            <a:ext cx="7886700" cy="3138120"/>
          </a:xfrm>
          <a:prstGeom prst="rect">
            <a:avLst/>
          </a:prstGeom>
        </p:spPr>
        <p:txBody>
          <a:bodyPr vert="horz" lIns="91440" tIns="45720" rIns="91440" bIns="45720" rtlCol="0">
            <a:normAutofit/>
          </a:body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u numéro de diapositive 3"/>
          <p:cNvSpPr>
            <a:spLocks noGrp="1"/>
          </p:cNvSpPr>
          <p:nvPr>
            <p:ph type="sldNum" sz="quarter" idx="4"/>
          </p:nvPr>
        </p:nvSpPr>
        <p:spPr>
          <a:xfrm>
            <a:off x="6457950" y="64482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B4D22C-7CB2-45EC-9BEC-141C19CE2479}" type="slidenum">
              <a:rPr lang="fr-FR" smtClean="0"/>
              <a:t>‹N°›</a:t>
            </a:fld>
            <a:endParaRPr lang="fr-FR" dirty="0"/>
          </a:p>
        </p:txBody>
      </p:sp>
      <p:sp>
        <p:nvSpPr>
          <p:cNvPr id="13" name="Footer Placeholder 12"/>
          <p:cNvSpPr txBox="1">
            <a:spLocks/>
          </p:cNvSpPr>
          <p:nvPr userDrawn="1"/>
        </p:nvSpPr>
        <p:spPr>
          <a:xfrm>
            <a:off x="395536" y="6421243"/>
            <a:ext cx="3168352" cy="288032"/>
          </a:xfrm>
          <a:prstGeom prst="rect">
            <a:avLst/>
          </a:prstGeom>
        </p:spPr>
        <p:txBody>
          <a:bodyPr/>
          <a:lstStyle>
            <a:defPPr>
              <a:defRPr lang="en-US"/>
            </a:defPPr>
            <a:lvl1pPr marL="0" algn="l" defTabSz="914400" rtl="0" eaLnBrk="1" latinLnBrk="0" hangingPunct="1">
              <a:defRPr sz="1200" b="1" i="0" kern="1200">
                <a:solidFill>
                  <a:srgbClr val="250E62"/>
                </a:solidFill>
                <a:latin typeface="Century Gothic"/>
                <a:ea typeface="+mn-ea"/>
                <a:cs typeface="Century Gothic"/>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457200"/>
            <a:endParaRPr lang="en-US" b="0" dirty="0"/>
          </a:p>
        </p:txBody>
      </p:sp>
    </p:spTree>
    <p:extLst>
      <p:ext uri="{BB962C8B-B14F-4D97-AF65-F5344CB8AC3E}">
        <p14:creationId xmlns:p14="http://schemas.microsoft.com/office/powerpoint/2010/main" val="650597834"/>
      </p:ext>
    </p:extLst>
  </p:cSld>
  <p:clrMap bg1="lt1" tx1="dk1" bg2="lt2" tx2="dk2" accent1="accent1" accent2="accent2" accent3="accent3" accent4="accent4" accent5="accent5" accent6="accent6" hlink="hlink" folHlink="folHlink"/>
  <p:sldLayoutIdLst>
    <p:sldLayoutId id="2147483661" r:id="rId1"/>
    <p:sldLayoutId id="2147483662" r:id="rId2"/>
  </p:sldLayoutIdLst>
  <p:hf sldNum="0" hdr="0" dt="0"/>
  <p:txStyles>
    <p:titleStyle>
      <a:lvl1pPr algn="ctr" defTabSz="457200" rtl="0" eaLnBrk="1" latinLnBrk="0" hangingPunct="1">
        <a:spcBef>
          <a:spcPct val="0"/>
        </a:spcBef>
        <a:buNone/>
        <a:defRPr sz="28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0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hyperlink" Target="https://oscar.afd.fr/"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xml"/><Relationship Id="rId4" Type="http://schemas.openxmlformats.org/officeDocument/2006/relationships/slide" Target="slide3.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hyperlink" Target="https://gels-avoirs.dgtresor.gouv.fr/"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ous-titre 5"/>
          <p:cNvSpPr>
            <a:spLocks noGrp="1"/>
          </p:cNvSpPr>
          <p:nvPr>
            <p:ph type="subTitle" idx="1"/>
          </p:nvPr>
        </p:nvSpPr>
        <p:spPr>
          <a:xfrm>
            <a:off x="1043607" y="2060848"/>
            <a:ext cx="7088832" cy="2592288"/>
          </a:xfrm>
          <a:solidFill>
            <a:schemeClr val="bg2"/>
          </a:solidFill>
        </p:spPr>
        <p:style>
          <a:lnRef idx="1">
            <a:schemeClr val="accent3"/>
          </a:lnRef>
          <a:fillRef idx="3">
            <a:schemeClr val="accent3"/>
          </a:fillRef>
          <a:effectRef idx="2">
            <a:schemeClr val="accent3"/>
          </a:effectRef>
          <a:fontRef idx="minor">
            <a:schemeClr val="lt1"/>
          </a:fontRef>
        </p:style>
        <p:txBody>
          <a:bodyPr/>
          <a:lstStyle/>
          <a:p>
            <a:r>
              <a:rPr lang="en-US" b="1" dirty="0">
                <a:effectLst>
                  <a:outerShdw blurRad="38100" dist="38100" dir="2700000" algn="tl">
                    <a:srgbClr val="000000">
                      <a:alpha val="43137"/>
                    </a:srgbClr>
                  </a:outerShdw>
                </a:effectLst>
              </a:rPr>
              <a:t>User Manual for the screening tool provided by the French Government for Civil Society Organizations (CSOs)</a:t>
            </a:r>
          </a:p>
        </p:txBody>
      </p:sp>
      <p:sp>
        <p:nvSpPr>
          <p:cNvPr id="2" name="ZoneTexte 1"/>
          <p:cNvSpPr txBox="1"/>
          <p:nvPr/>
        </p:nvSpPr>
        <p:spPr>
          <a:xfrm>
            <a:off x="6876256" y="620688"/>
            <a:ext cx="1800200" cy="369332"/>
          </a:xfrm>
          <a:prstGeom prst="rect">
            <a:avLst/>
          </a:prstGeom>
          <a:noFill/>
        </p:spPr>
        <p:txBody>
          <a:bodyPr wrap="square" rtlCol="0">
            <a:spAutoFit/>
          </a:bodyPr>
          <a:lstStyle/>
          <a:p>
            <a:r>
              <a:rPr lang="en-US"/>
              <a:t>March </a:t>
            </a:r>
            <a:r>
              <a:rPr lang="en-US" dirty="0"/>
              <a:t>2025</a:t>
            </a:r>
          </a:p>
        </p:txBody>
      </p:sp>
      <p:sp>
        <p:nvSpPr>
          <p:cNvPr id="5" name="ZoneTexte 4">
            <a:extLst>
              <a:ext uri="{FF2B5EF4-FFF2-40B4-BE49-F238E27FC236}">
                <a16:creationId xmlns:a16="http://schemas.microsoft.com/office/drawing/2014/main" id="{ED3B8F71-621E-D24D-62EC-0F73F5DAC8E6}"/>
              </a:ext>
            </a:extLst>
          </p:cNvPr>
          <p:cNvSpPr txBox="1"/>
          <p:nvPr/>
        </p:nvSpPr>
        <p:spPr>
          <a:xfrm>
            <a:off x="467544" y="5050050"/>
            <a:ext cx="8208912" cy="323165"/>
          </a:xfrm>
          <a:prstGeom prst="rect">
            <a:avLst/>
          </a:prstGeom>
          <a:noFill/>
        </p:spPr>
        <p:txBody>
          <a:bodyPr wrap="square">
            <a:spAutoFit/>
          </a:bodyPr>
          <a:lstStyle/>
          <a:p>
            <a:pPr algn="ctr"/>
            <a:r>
              <a:rPr lang="fr-FR" sz="1500" i="1" dirty="0"/>
              <a:t>NB: </a:t>
            </a:r>
            <a:r>
              <a:rPr lang="fr-FR" sz="1500" i="1" dirty="0" err="1"/>
              <a:t>this</a:t>
            </a:r>
            <a:r>
              <a:rPr lang="fr-FR" sz="1500" i="1" dirty="0"/>
              <a:t> user </a:t>
            </a:r>
            <a:r>
              <a:rPr lang="fr-FR" sz="1500" i="1" dirty="0" err="1"/>
              <a:t>manual</a:t>
            </a:r>
            <a:r>
              <a:rPr lang="fr-FR" sz="1500" i="1" dirty="0"/>
              <a:t> </a:t>
            </a:r>
            <a:r>
              <a:rPr lang="fr-FR" sz="1500" i="1" dirty="0" err="1"/>
              <a:t>is</a:t>
            </a:r>
            <a:r>
              <a:rPr lang="fr-FR" sz="1500" i="1" dirty="0"/>
              <a:t> </a:t>
            </a:r>
            <a:r>
              <a:rPr lang="fr-FR" sz="1500" i="1" dirty="0" err="1"/>
              <a:t>subject</a:t>
            </a:r>
            <a:r>
              <a:rPr lang="fr-FR" sz="1500" i="1" dirty="0"/>
              <a:t> to </a:t>
            </a:r>
            <a:r>
              <a:rPr lang="fr-FR" sz="1500" i="1" dirty="0" err="1"/>
              <a:t>subsequent</a:t>
            </a:r>
            <a:r>
              <a:rPr lang="fr-FR" sz="1500" i="1" dirty="0"/>
              <a:t> validation by the French </a:t>
            </a:r>
            <a:r>
              <a:rPr lang="fr-FR" sz="1500" i="1" dirty="0" err="1"/>
              <a:t>Treasury</a:t>
            </a:r>
            <a:r>
              <a:rPr lang="fr-FR" sz="1500" i="1" dirty="0"/>
              <a:t> </a:t>
            </a:r>
          </a:p>
        </p:txBody>
      </p:sp>
    </p:spTree>
    <p:extLst>
      <p:ext uri="{BB962C8B-B14F-4D97-AF65-F5344CB8AC3E}">
        <p14:creationId xmlns:p14="http://schemas.microsoft.com/office/powerpoint/2010/main" val="24991159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ZoneTexte 50"/>
          <p:cNvSpPr txBox="1"/>
          <p:nvPr/>
        </p:nvSpPr>
        <p:spPr>
          <a:xfrm>
            <a:off x="539687" y="4921451"/>
            <a:ext cx="8161200" cy="1323439"/>
          </a:xfrm>
          <a:prstGeom prst="rect">
            <a:avLst/>
          </a:prstGeom>
          <a:noFill/>
          <a:ln>
            <a:solidFill>
              <a:schemeClr val="tx1">
                <a:lumMod val="40000"/>
                <a:lumOff val="60000"/>
              </a:schemeClr>
            </a:solidFill>
          </a:ln>
        </p:spPr>
        <p:txBody>
          <a:bodyPr wrap="square" rtlCol="0">
            <a:spAutoFit/>
          </a:bodyPr>
          <a:lstStyle/>
          <a:p>
            <a:r>
              <a:rPr lang="en-US" sz="1600" dirty="0"/>
              <a:t>Check that the elements entered in the last name / first name / alias field correspond to the information in the result: </a:t>
            </a:r>
          </a:p>
          <a:p>
            <a:pPr marL="285750" indent="-285750">
              <a:buFont typeface="Arial" panose="020B0604020202020204" pitchFamily="34" charset="0"/>
              <a:buChar char="•"/>
            </a:pPr>
            <a:r>
              <a:rPr lang="en-US" sz="1600" dirty="0"/>
              <a:t>in the name field for an association, cooperative or organization</a:t>
            </a:r>
          </a:p>
          <a:p>
            <a:pPr marL="285750" indent="-285750">
              <a:buFont typeface="Arial" panose="020B0604020202020204" pitchFamily="34" charset="0"/>
              <a:buChar char="•"/>
            </a:pPr>
            <a:r>
              <a:rPr lang="en-US" sz="1600" dirty="0"/>
              <a:t>in the name and identification field (with the tax identification number) for a company</a:t>
            </a:r>
            <a:endParaRPr lang="fr-FR" sz="1600" dirty="0"/>
          </a:p>
        </p:txBody>
      </p:sp>
      <p:cxnSp>
        <p:nvCxnSpPr>
          <p:cNvPr id="18" name="Connecteur en angle 17"/>
          <p:cNvCxnSpPr>
            <a:cxnSpLocks/>
            <a:endCxn id="48" idx="1"/>
          </p:cNvCxnSpPr>
          <p:nvPr/>
        </p:nvCxnSpPr>
        <p:spPr>
          <a:xfrm rot="5400000" flipH="1" flipV="1">
            <a:off x="453700" y="3234441"/>
            <a:ext cx="1870780" cy="1503240"/>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 name="ZoneTexte 1">
            <a:extLst>
              <a:ext uri="{FF2B5EF4-FFF2-40B4-BE49-F238E27FC236}">
                <a16:creationId xmlns:a16="http://schemas.microsoft.com/office/drawing/2014/main" id="{E20E16EB-A5D0-5E2C-99C8-8FEE7611BE29}"/>
              </a:ext>
            </a:extLst>
          </p:cNvPr>
          <p:cNvSpPr txBox="1"/>
          <p:nvPr/>
        </p:nvSpPr>
        <p:spPr>
          <a:xfrm>
            <a:off x="539687" y="1268760"/>
            <a:ext cx="8161200" cy="738664"/>
          </a:xfrm>
          <a:prstGeom prst="rect">
            <a:avLst/>
          </a:prstGeom>
          <a:noFill/>
          <a:ln>
            <a:solidFill>
              <a:schemeClr val="tx1"/>
            </a:solidFill>
          </a:ln>
        </p:spPr>
        <p:txBody>
          <a:bodyPr wrap="square" rtlCol="0">
            <a:spAutoFit/>
          </a:bodyPr>
          <a:lstStyle/>
          <a:p>
            <a:pPr algn="just"/>
            <a:r>
              <a:rPr lang="en-US" sz="1400" dirty="0"/>
              <a:t>When the screening tool identifies a result, it means that there is a positive match in the financial sanctions lists. The individual (or legal entity) checked appears on one of the financial sanctions lists (France, EU or UN) on the date of the check.</a:t>
            </a:r>
          </a:p>
        </p:txBody>
      </p:sp>
      <p:sp>
        <p:nvSpPr>
          <p:cNvPr id="4" name="ZoneTexte 3">
            <a:extLst>
              <a:ext uri="{FF2B5EF4-FFF2-40B4-BE49-F238E27FC236}">
                <a16:creationId xmlns:a16="http://schemas.microsoft.com/office/drawing/2014/main" id="{151B1FA8-68E4-EEE8-FA2B-95E479408215}"/>
              </a:ext>
            </a:extLst>
          </p:cNvPr>
          <p:cNvSpPr txBox="1"/>
          <p:nvPr/>
        </p:nvSpPr>
        <p:spPr>
          <a:xfrm>
            <a:off x="2159867" y="2169731"/>
            <a:ext cx="4920840" cy="323165"/>
          </a:xfrm>
          <a:prstGeom prst="rect">
            <a:avLst/>
          </a:prstGeom>
          <a:noFill/>
          <a:ln>
            <a:solidFill>
              <a:schemeClr val="tx1">
                <a:lumMod val="40000"/>
                <a:lumOff val="60000"/>
              </a:schemeClr>
            </a:solidFill>
          </a:ln>
        </p:spPr>
        <p:txBody>
          <a:bodyPr wrap="square" rtlCol="0">
            <a:spAutoFit/>
          </a:bodyPr>
          <a:lstStyle/>
          <a:p>
            <a:pPr algn="ctr"/>
            <a:r>
              <a:rPr lang="fr-FR" sz="1500" i="1" dirty="0" err="1"/>
              <a:t>Search</a:t>
            </a:r>
            <a:r>
              <a:rPr lang="fr-FR" sz="1500" i="1" dirty="0"/>
              <a:t> for an </a:t>
            </a:r>
            <a:r>
              <a:rPr lang="fr-FR" sz="1500" i="1" dirty="0" err="1"/>
              <a:t>Individual</a:t>
            </a:r>
            <a:endParaRPr lang="en-US" sz="1500" i="1" dirty="0"/>
          </a:p>
        </p:txBody>
      </p:sp>
      <p:pic>
        <p:nvPicPr>
          <p:cNvPr id="6" name="Image 5">
            <a:extLst>
              <a:ext uri="{FF2B5EF4-FFF2-40B4-BE49-F238E27FC236}">
                <a16:creationId xmlns:a16="http://schemas.microsoft.com/office/drawing/2014/main" id="{C51A7C6E-F44D-D49F-4C1C-68B9AF80EBAE}"/>
              </a:ext>
            </a:extLst>
          </p:cNvPr>
          <p:cNvPicPr>
            <a:picLocks noChangeAspect="1"/>
          </p:cNvPicPr>
          <p:nvPr/>
        </p:nvPicPr>
        <p:blipFill>
          <a:blip r:embed="rId3"/>
          <a:stretch>
            <a:fillRect/>
          </a:stretch>
        </p:blipFill>
        <p:spPr>
          <a:xfrm>
            <a:off x="2155543" y="2636912"/>
            <a:ext cx="5040560" cy="2191223"/>
          </a:xfrm>
          <a:prstGeom prst="rect">
            <a:avLst/>
          </a:prstGeom>
        </p:spPr>
      </p:pic>
      <p:sp>
        <p:nvSpPr>
          <p:cNvPr id="48" name="Rectangle à coins arrondis 47"/>
          <p:cNvSpPr/>
          <p:nvPr/>
        </p:nvSpPr>
        <p:spPr>
          <a:xfrm>
            <a:off x="2140710" y="2825944"/>
            <a:ext cx="4939998" cy="449454"/>
          </a:xfrm>
          <a:prstGeom prst="roundRect">
            <a:avLst/>
          </a:prstGeom>
          <a:no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42" name="Rectangle à coins arrondis 41"/>
          <p:cNvSpPr/>
          <p:nvPr/>
        </p:nvSpPr>
        <p:spPr>
          <a:xfrm>
            <a:off x="2267744" y="3392438"/>
            <a:ext cx="3528392" cy="1435697"/>
          </a:xfrm>
          <a:prstGeom prst="roundRect">
            <a:avLst/>
          </a:prstGeom>
          <a:no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cxnSp>
        <p:nvCxnSpPr>
          <p:cNvPr id="19" name="Connecteur droit avec flèche 18"/>
          <p:cNvCxnSpPr>
            <a:cxnSpLocks/>
            <a:endCxn id="42" idx="1"/>
          </p:cNvCxnSpPr>
          <p:nvPr/>
        </p:nvCxnSpPr>
        <p:spPr>
          <a:xfrm flipV="1">
            <a:off x="637470" y="4110287"/>
            <a:ext cx="1630274" cy="811164"/>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7" name="Titre 12">
            <a:extLst>
              <a:ext uri="{FF2B5EF4-FFF2-40B4-BE49-F238E27FC236}">
                <a16:creationId xmlns:a16="http://schemas.microsoft.com/office/drawing/2014/main" id="{D84DB9C1-767F-BA0D-3B36-EE1DAF8869DB}"/>
              </a:ext>
            </a:extLst>
          </p:cNvPr>
          <p:cNvSpPr txBox="1">
            <a:spLocks/>
          </p:cNvSpPr>
          <p:nvPr/>
        </p:nvSpPr>
        <p:spPr>
          <a:xfrm>
            <a:off x="251520" y="312041"/>
            <a:ext cx="8424936" cy="337790"/>
          </a:xfrm>
          <a:prstGeom prst="rect">
            <a:avLst/>
          </a:prstGeom>
        </p:spPr>
        <p:txBody>
          <a:bodyPr vert="horz" lIns="91440" tIns="45720" rIns="91440" bIns="45720" rtlCol="0" anchor="ctr">
            <a:normAutofit fontScale="90000" lnSpcReduction="20000"/>
          </a:bodyPr>
          <a:lstStyle>
            <a:lvl1pPr algn="l" defTabSz="457200" rtl="0" eaLnBrk="1" latinLnBrk="0" hangingPunct="1">
              <a:spcBef>
                <a:spcPct val="0"/>
              </a:spcBef>
              <a:buNone/>
              <a:defRPr sz="2000" b="1" kern="1200">
                <a:solidFill>
                  <a:schemeClr val="tx1"/>
                </a:solidFill>
                <a:latin typeface="Century Gothic" panose="020B0502020202020204" pitchFamily="34" charset="0"/>
                <a:ea typeface="+mj-ea"/>
                <a:cs typeface="+mj-cs"/>
              </a:defRPr>
            </a:lvl1pPr>
          </a:lstStyle>
          <a:p>
            <a:r>
              <a:rPr lang="fr-FR" dirty="0"/>
              <a:t>1. Screening on Sanctions </a:t>
            </a:r>
            <a:r>
              <a:rPr lang="fr-FR" dirty="0" err="1"/>
              <a:t>Lists</a:t>
            </a:r>
            <a:endParaRPr lang="fr-FR" dirty="0"/>
          </a:p>
        </p:txBody>
      </p:sp>
      <p:sp>
        <p:nvSpPr>
          <p:cNvPr id="8" name="ZoneTexte 7">
            <a:extLst>
              <a:ext uri="{FF2B5EF4-FFF2-40B4-BE49-F238E27FC236}">
                <a16:creationId xmlns:a16="http://schemas.microsoft.com/office/drawing/2014/main" id="{BC238DEB-EF8C-B928-25FE-CC7C3400F972}"/>
              </a:ext>
            </a:extLst>
          </p:cNvPr>
          <p:cNvSpPr txBox="1"/>
          <p:nvPr/>
        </p:nvSpPr>
        <p:spPr>
          <a:xfrm>
            <a:off x="251520" y="613736"/>
            <a:ext cx="7988200" cy="323165"/>
          </a:xfrm>
          <a:prstGeom prst="rect">
            <a:avLst/>
          </a:prstGeom>
          <a:noFill/>
        </p:spPr>
        <p:txBody>
          <a:bodyPr wrap="square" rtlCol="0">
            <a:spAutoFit/>
          </a:bodyPr>
          <a:lstStyle/>
          <a:p>
            <a:r>
              <a:rPr lang="fr-FR" sz="1500" b="1" dirty="0">
                <a:latin typeface="Century Gothic" panose="020B0502020202020204" pitchFamily="34" charset="0"/>
                <a:ea typeface="+mj-ea"/>
                <a:cs typeface="+mj-cs"/>
              </a:rPr>
              <a:t>1.3 – </a:t>
            </a:r>
            <a:r>
              <a:rPr lang="fr-FR" sz="1500" b="1" dirty="0" err="1">
                <a:latin typeface="Century Gothic" panose="020B0502020202020204" pitchFamily="34" charset="0"/>
                <a:ea typeface="+mj-ea"/>
                <a:cs typeface="+mj-cs"/>
              </a:rPr>
              <a:t>Analysis</a:t>
            </a:r>
            <a:r>
              <a:rPr lang="fr-FR" sz="1500" b="1" dirty="0">
                <a:latin typeface="Century Gothic" panose="020B0502020202020204" pitchFamily="34" charset="0"/>
                <a:ea typeface="+mj-ea"/>
                <a:cs typeface="+mj-cs"/>
              </a:rPr>
              <a:t> of </a:t>
            </a:r>
            <a:r>
              <a:rPr lang="fr-FR" sz="1500" b="1" dirty="0" err="1">
                <a:latin typeface="Century Gothic" panose="020B0502020202020204" pitchFamily="34" charset="0"/>
                <a:ea typeface="+mj-ea"/>
                <a:cs typeface="+mj-cs"/>
              </a:rPr>
              <a:t>results</a:t>
            </a:r>
            <a:endParaRPr lang="fr-FR" sz="1500" b="1" dirty="0">
              <a:latin typeface="Century Gothic" panose="020B0502020202020204" pitchFamily="34" charset="0"/>
              <a:ea typeface="+mj-ea"/>
              <a:cs typeface="+mj-cs"/>
            </a:endParaRPr>
          </a:p>
        </p:txBody>
      </p:sp>
      <p:sp>
        <p:nvSpPr>
          <p:cNvPr id="9" name="ZoneTexte 8">
            <a:extLst>
              <a:ext uri="{FF2B5EF4-FFF2-40B4-BE49-F238E27FC236}">
                <a16:creationId xmlns:a16="http://schemas.microsoft.com/office/drawing/2014/main" id="{41024777-2807-DFDD-E35F-FE61DA42D2FE}"/>
              </a:ext>
            </a:extLst>
          </p:cNvPr>
          <p:cNvSpPr txBox="1"/>
          <p:nvPr/>
        </p:nvSpPr>
        <p:spPr>
          <a:xfrm>
            <a:off x="251520" y="900806"/>
            <a:ext cx="7988200" cy="292388"/>
          </a:xfrm>
          <a:prstGeom prst="rect">
            <a:avLst/>
          </a:prstGeom>
          <a:noFill/>
        </p:spPr>
        <p:txBody>
          <a:bodyPr wrap="square" rtlCol="0">
            <a:spAutoFit/>
          </a:bodyPr>
          <a:lstStyle/>
          <a:p>
            <a:r>
              <a:rPr lang="fr-FR" sz="1300" b="1" dirty="0">
                <a:latin typeface="Century Gothic" panose="020B0502020202020204" pitchFamily="34" charset="0"/>
                <a:ea typeface="+mj-ea"/>
                <a:cs typeface="+mj-cs"/>
              </a:rPr>
              <a:t>1.3.2 In case of positive hit (3/3)</a:t>
            </a:r>
          </a:p>
        </p:txBody>
      </p:sp>
    </p:spTree>
    <p:extLst>
      <p:ext uri="{BB962C8B-B14F-4D97-AF65-F5344CB8AC3E}">
        <p14:creationId xmlns:p14="http://schemas.microsoft.com/office/powerpoint/2010/main" val="29207160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Image 41"/>
          <p:cNvPicPr>
            <a:picLocks noChangeAspect="1"/>
          </p:cNvPicPr>
          <p:nvPr/>
        </p:nvPicPr>
        <p:blipFill>
          <a:blip r:embed="rId2"/>
          <a:stretch>
            <a:fillRect/>
          </a:stretch>
        </p:blipFill>
        <p:spPr>
          <a:xfrm>
            <a:off x="1065346" y="1988840"/>
            <a:ext cx="6941300" cy="3364752"/>
          </a:xfrm>
          <a:prstGeom prst="rect">
            <a:avLst/>
          </a:prstGeom>
        </p:spPr>
      </p:pic>
      <p:sp>
        <p:nvSpPr>
          <p:cNvPr id="44" name="ZoneTexte 43"/>
          <p:cNvSpPr txBox="1"/>
          <p:nvPr/>
        </p:nvSpPr>
        <p:spPr>
          <a:xfrm>
            <a:off x="539687" y="971295"/>
            <a:ext cx="8161200" cy="954107"/>
          </a:xfrm>
          <a:prstGeom prst="rect">
            <a:avLst/>
          </a:prstGeom>
          <a:noFill/>
          <a:ln>
            <a:solidFill>
              <a:schemeClr val="tx1"/>
            </a:solidFill>
          </a:ln>
        </p:spPr>
        <p:txBody>
          <a:bodyPr wrap="square" rtlCol="0">
            <a:spAutoFit/>
          </a:bodyPr>
          <a:lstStyle/>
          <a:p>
            <a:pPr algn="just"/>
            <a:r>
              <a:rPr lang="en-US" sz="1400" dirty="0"/>
              <a:t>To certify the completion of the search on financial sanctions lists, you can take a screenshot of the results page and paste it into a Word document. In the file title, you can indicate the date of the screening and the name of the screened third party to keep a record of the negative hit.</a:t>
            </a:r>
            <a:r>
              <a:rPr lang="fr-FR" sz="1400" dirty="0"/>
              <a:t> </a:t>
            </a:r>
          </a:p>
        </p:txBody>
      </p:sp>
      <p:sp>
        <p:nvSpPr>
          <p:cNvPr id="4" name="Titre 12">
            <a:extLst>
              <a:ext uri="{FF2B5EF4-FFF2-40B4-BE49-F238E27FC236}">
                <a16:creationId xmlns:a16="http://schemas.microsoft.com/office/drawing/2014/main" id="{DDC2423D-A8E8-5ACD-03CD-3C93C4BB43C2}"/>
              </a:ext>
            </a:extLst>
          </p:cNvPr>
          <p:cNvSpPr txBox="1">
            <a:spLocks/>
          </p:cNvSpPr>
          <p:nvPr/>
        </p:nvSpPr>
        <p:spPr>
          <a:xfrm>
            <a:off x="251520" y="312041"/>
            <a:ext cx="8424936" cy="337790"/>
          </a:xfrm>
          <a:prstGeom prst="rect">
            <a:avLst/>
          </a:prstGeom>
        </p:spPr>
        <p:txBody>
          <a:bodyPr vert="horz" lIns="91440" tIns="45720" rIns="91440" bIns="45720" rtlCol="0" anchor="ctr">
            <a:normAutofit fontScale="90000" lnSpcReduction="20000"/>
          </a:bodyPr>
          <a:lstStyle>
            <a:lvl1pPr algn="l" defTabSz="457200" rtl="0" eaLnBrk="1" latinLnBrk="0" hangingPunct="1">
              <a:spcBef>
                <a:spcPct val="0"/>
              </a:spcBef>
              <a:buNone/>
              <a:defRPr sz="2000" b="1" kern="1200">
                <a:solidFill>
                  <a:schemeClr val="tx1"/>
                </a:solidFill>
                <a:latin typeface="Century Gothic" panose="020B0502020202020204" pitchFamily="34" charset="0"/>
                <a:ea typeface="+mj-ea"/>
                <a:cs typeface="+mj-cs"/>
              </a:defRPr>
            </a:lvl1pPr>
          </a:lstStyle>
          <a:p>
            <a:r>
              <a:rPr lang="fr-FR" dirty="0"/>
              <a:t>2. Audit trail</a:t>
            </a:r>
          </a:p>
        </p:txBody>
      </p:sp>
      <p:sp>
        <p:nvSpPr>
          <p:cNvPr id="5" name="ZoneTexte 4">
            <a:extLst>
              <a:ext uri="{FF2B5EF4-FFF2-40B4-BE49-F238E27FC236}">
                <a16:creationId xmlns:a16="http://schemas.microsoft.com/office/drawing/2014/main" id="{EC56D6D4-F1C4-18D4-4F44-6F6F47FF2E09}"/>
              </a:ext>
            </a:extLst>
          </p:cNvPr>
          <p:cNvSpPr txBox="1"/>
          <p:nvPr/>
        </p:nvSpPr>
        <p:spPr>
          <a:xfrm>
            <a:off x="251520" y="613736"/>
            <a:ext cx="7988200" cy="323165"/>
          </a:xfrm>
          <a:prstGeom prst="rect">
            <a:avLst/>
          </a:prstGeom>
          <a:noFill/>
        </p:spPr>
        <p:txBody>
          <a:bodyPr wrap="square" rtlCol="0">
            <a:spAutoFit/>
          </a:bodyPr>
          <a:lstStyle/>
          <a:p>
            <a:r>
              <a:rPr lang="fr-FR" sz="1500" b="1" dirty="0">
                <a:latin typeface="Century Gothic" panose="020B0502020202020204" pitchFamily="34" charset="0"/>
                <a:ea typeface="+mj-ea"/>
                <a:cs typeface="+mj-cs"/>
              </a:rPr>
              <a:t>2.1 – In case of </a:t>
            </a:r>
            <a:r>
              <a:rPr lang="fr-FR" sz="1500" b="1" dirty="0" err="1">
                <a:latin typeface="Century Gothic" panose="020B0502020202020204" pitchFamily="34" charset="0"/>
                <a:ea typeface="+mj-ea"/>
                <a:cs typeface="+mj-cs"/>
              </a:rPr>
              <a:t>negative</a:t>
            </a:r>
            <a:r>
              <a:rPr lang="fr-FR" sz="1500" b="1" dirty="0">
                <a:latin typeface="Century Gothic" panose="020B0502020202020204" pitchFamily="34" charset="0"/>
                <a:ea typeface="+mj-ea"/>
                <a:cs typeface="+mj-cs"/>
              </a:rPr>
              <a:t> hit</a:t>
            </a:r>
          </a:p>
        </p:txBody>
      </p:sp>
    </p:spTree>
    <p:extLst>
      <p:ext uri="{BB962C8B-B14F-4D97-AF65-F5344CB8AC3E}">
        <p14:creationId xmlns:p14="http://schemas.microsoft.com/office/powerpoint/2010/main" val="804490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Espace réservé du contenu 32"/>
          <p:cNvPicPr>
            <a:picLocks noGrp="1" noChangeAspect="1"/>
          </p:cNvPicPr>
          <p:nvPr>
            <p:ph idx="1"/>
          </p:nvPr>
        </p:nvPicPr>
        <p:blipFill>
          <a:blip r:embed="rId2"/>
          <a:stretch>
            <a:fillRect/>
          </a:stretch>
        </p:blipFill>
        <p:spPr>
          <a:xfrm>
            <a:off x="3864062" y="2492896"/>
            <a:ext cx="4785231" cy="1512168"/>
          </a:xfrm>
          <a:prstGeom prst="rect">
            <a:avLst/>
          </a:prstGeom>
        </p:spPr>
      </p:pic>
      <p:sp>
        <p:nvSpPr>
          <p:cNvPr id="34" name="Ellipse 33"/>
          <p:cNvSpPr/>
          <p:nvPr/>
        </p:nvSpPr>
        <p:spPr>
          <a:xfrm>
            <a:off x="5076056" y="3356990"/>
            <a:ext cx="216024" cy="193403"/>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pic>
        <p:nvPicPr>
          <p:cNvPr id="2" name="Image 1"/>
          <p:cNvPicPr>
            <a:picLocks noChangeAspect="1"/>
          </p:cNvPicPr>
          <p:nvPr/>
        </p:nvPicPr>
        <p:blipFill>
          <a:blip r:embed="rId3"/>
          <a:stretch>
            <a:fillRect/>
          </a:stretch>
        </p:blipFill>
        <p:spPr>
          <a:xfrm>
            <a:off x="539552" y="4005064"/>
            <a:ext cx="1745268" cy="2376264"/>
          </a:xfrm>
          <a:prstGeom prst="rect">
            <a:avLst/>
          </a:prstGeom>
        </p:spPr>
      </p:pic>
      <p:cxnSp>
        <p:nvCxnSpPr>
          <p:cNvPr id="8" name="Connecteur droit avec flèche 7"/>
          <p:cNvCxnSpPr>
            <a:cxnSpLocks/>
          </p:cNvCxnSpPr>
          <p:nvPr/>
        </p:nvCxnSpPr>
        <p:spPr>
          <a:xfrm flipH="1">
            <a:off x="2284820" y="5193196"/>
            <a:ext cx="1577544" cy="0"/>
          </a:xfrm>
          <a:prstGeom prst="straightConnector1">
            <a:avLst/>
          </a:prstGeom>
          <a:ln>
            <a:solidFill>
              <a:srgbClr val="FF0000"/>
            </a:solidFill>
            <a:tailEnd type="triangle"/>
          </a:ln>
        </p:spPr>
        <p:style>
          <a:lnRef idx="3">
            <a:schemeClr val="accent6"/>
          </a:lnRef>
          <a:fillRef idx="0">
            <a:schemeClr val="accent6"/>
          </a:fillRef>
          <a:effectRef idx="2">
            <a:schemeClr val="accent6"/>
          </a:effectRef>
          <a:fontRef idx="minor">
            <a:schemeClr val="tx1"/>
          </a:fontRef>
        </p:style>
      </p:cxnSp>
      <p:sp>
        <p:nvSpPr>
          <p:cNvPr id="10" name="ZoneTexte 9"/>
          <p:cNvSpPr txBox="1"/>
          <p:nvPr/>
        </p:nvSpPr>
        <p:spPr>
          <a:xfrm>
            <a:off x="3891226" y="4900809"/>
            <a:ext cx="4785230" cy="584775"/>
          </a:xfrm>
          <a:prstGeom prst="rect">
            <a:avLst/>
          </a:prstGeom>
          <a:noFill/>
          <a:ln>
            <a:solidFill>
              <a:schemeClr val="tx1">
                <a:lumMod val="40000"/>
                <a:lumOff val="60000"/>
              </a:schemeClr>
            </a:solidFill>
          </a:ln>
        </p:spPr>
        <p:txBody>
          <a:bodyPr wrap="square" rtlCol="0">
            <a:spAutoFit/>
          </a:bodyPr>
          <a:lstStyle/>
          <a:p>
            <a:pPr algn="ctr"/>
            <a:r>
              <a:rPr lang="en-US" sz="1600" dirty="0"/>
              <a:t>PDF File summarizing the main information about the positive hit</a:t>
            </a:r>
          </a:p>
        </p:txBody>
      </p:sp>
      <p:cxnSp>
        <p:nvCxnSpPr>
          <p:cNvPr id="11" name="Connecteur droit avec flèche 10"/>
          <p:cNvCxnSpPr>
            <a:cxnSpLocks/>
          </p:cNvCxnSpPr>
          <p:nvPr/>
        </p:nvCxnSpPr>
        <p:spPr>
          <a:xfrm>
            <a:off x="2771800" y="3453691"/>
            <a:ext cx="2304256" cy="0"/>
          </a:xfrm>
          <a:prstGeom prst="straightConnector1">
            <a:avLst/>
          </a:prstGeom>
          <a:ln>
            <a:solidFill>
              <a:srgbClr val="FF0000"/>
            </a:solidFill>
            <a:tailEnd type="triangle"/>
          </a:ln>
        </p:spPr>
        <p:style>
          <a:lnRef idx="3">
            <a:schemeClr val="accent6"/>
          </a:lnRef>
          <a:fillRef idx="0">
            <a:schemeClr val="accent6"/>
          </a:fillRef>
          <a:effectRef idx="2">
            <a:schemeClr val="accent6"/>
          </a:effectRef>
          <a:fontRef idx="minor">
            <a:schemeClr val="tx1"/>
          </a:fontRef>
        </p:style>
      </p:cxnSp>
      <p:sp>
        <p:nvSpPr>
          <p:cNvPr id="14" name="ZoneTexte 13"/>
          <p:cNvSpPr txBox="1"/>
          <p:nvPr/>
        </p:nvSpPr>
        <p:spPr>
          <a:xfrm>
            <a:off x="539552" y="3161304"/>
            <a:ext cx="2245634" cy="584775"/>
          </a:xfrm>
          <a:prstGeom prst="rect">
            <a:avLst/>
          </a:prstGeom>
          <a:noFill/>
          <a:ln>
            <a:solidFill>
              <a:schemeClr val="tx1">
                <a:lumMod val="40000"/>
                <a:lumOff val="60000"/>
              </a:schemeClr>
            </a:solidFill>
          </a:ln>
        </p:spPr>
        <p:txBody>
          <a:bodyPr wrap="square" rtlCol="0">
            <a:spAutoFit/>
          </a:bodyPr>
          <a:lstStyle/>
          <a:p>
            <a:pPr algn="ctr"/>
            <a:r>
              <a:rPr lang="en-US" sz="1600" dirty="0"/>
              <a:t>Click on « exporter </a:t>
            </a:r>
            <a:r>
              <a:rPr lang="en-US" sz="1600" dirty="0" err="1"/>
              <a:t>en</a:t>
            </a:r>
            <a:r>
              <a:rPr lang="en-US" sz="1600" dirty="0"/>
              <a:t> PDF » </a:t>
            </a:r>
          </a:p>
        </p:txBody>
      </p:sp>
      <p:sp>
        <p:nvSpPr>
          <p:cNvPr id="5" name="Titre 12">
            <a:extLst>
              <a:ext uri="{FF2B5EF4-FFF2-40B4-BE49-F238E27FC236}">
                <a16:creationId xmlns:a16="http://schemas.microsoft.com/office/drawing/2014/main" id="{914D3793-563D-C15B-CCCF-FBBC930F5AD6}"/>
              </a:ext>
            </a:extLst>
          </p:cNvPr>
          <p:cNvSpPr txBox="1">
            <a:spLocks/>
          </p:cNvSpPr>
          <p:nvPr/>
        </p:nvSpPr>
        <p:spPr>
          <a:xfrm>
            <a:off x="251520" y="312041"/>
            <a:ext cx="8424936" cy="337790"/>
          </a:xfrm>
          <a:prstGeom prst="rect">
            <a:avLst/>
          </a:prstGeom>
        </p:spPr>
        <p:txBody>
          <a:bodyPr vert="horz" lIns="91440" tIns="45720" rIns="91440" bIns="45720" rtlCol="0" anchor="ctr">
            <a:normAutofit fontScale="90000" lnSpcReduction="20000"/>
          </a:bodyPr>
          <a:lstStyle>
            <a:lvl1pPr algn="l" defTabSz="457200" rtl="0" eaLnBrk="1" latinLnBrk="0" hangingPunct="1">
              <a:spcBef>
                <a:spcPct val="0"/>
              </a:spcBef>
              <a:buNone/>
              <a:defRPr sz="2000" b="1" kern="1200">
                <a:solidFill>
                  <a:schemeClr val="tx1"/>
                </a:solidFill>
                <a:latin typeface="Century Gothic" panose="020B0502020202020204" pitchFamily="34" charset="0"/>
                <a:ea typeface="+mj-ea"/>
                <a:cs typeface="+mj-cs"/>
              </a:defRPr>
            </a:lvl1pPr>
          </a:lstStyle>
          <a:p>
            <a:r>
              <a:rPr lang="fr-FR" dirty="0"/>
              <a:t>2. Audit trail</a:t>
            </a:r>
          </a:p>
        </p:txBody>
      </p:sp>
      <p:sp>
        <p:nvSpPr>
          <p:cNvPr id="6" name="ZoneTexte 5">
            <a:extLst>
              <a:ext uri="{FF2B5EF4-FFF2-40B4-BE49-F238E27FC236}">
                <a16:creationId xmlns:a16="http://schemas.microsoft.com/office/drawing/2014/main" id="{ED2667B1-4BA8-5012-7A94-5D9724F09075}"/>
              </a:ext>
            </a:extLst>
          </p:cNvPr>
          <p:cNvSpPr txBox="1"/>
          <p:nvPr/>
        </p:nvSpPr>
        <p:spPr>
          <a:xfrm>
            <a:off x="251520" y="613736"/>
            <a:ext cx="7988200" cy="323165"/>
          </a:xfrm>
          <a:prstGeom prst="rect">
            <a:avLst/>
          </a:prstGeom>
          <a:noFill/>
        </p:spPr>
        <p:txBody>
          <a:bodyPr wrap="square" rtlCol="0">
            <a:spAutoFit/>
          </a:bodyPr>
          <a:lstStyle/>
          <a:p>
            <a:r>
              <a:rPr lang="fr-FR" sz="1500" b="1" dirty="0">
                <a:latin typeface="Century Gothic" panose="020B0502020202020204" pitchFamily="34" charset="0"/>
                <a:ea typeface="+mj-ea"/>
                <a:cs typeface="+mj-cs"/>
              </a:rPr>
              <a:t>2.2 – In case of positive hit</a:t>
            </a:r>
          </a:p>
        </p:txBody>
      </p:sp>
      <p:sp>
        <p:nvSpPr>
          <p:cNvPr id="7" name="ZoneTexte 6"/>
          <p:cNvSpPr txBox="1"/>
          <p:nvPr/>
        </p:nvSpPr>
        <p:spPr>
          <a:xfrm>
            <a:off x="539552" y="1196752"/>
            <a:ext cx="8161200" cy="1169551"/>
          </a:xfrm>
          <a:prstGeom prst="rect">
            <a:avLst/>
          </a:prstGeom>
          <a:noFill/>
          <a:ln>
            <a:solidFill>
              <a:schemeClr val="tx1"/>
            </a:solidFill>
          </a:ln>
        </p:spPr>
        <p:txBody>
          <a:bodyPr wrap="square" rtlCol="0">
            <a:spAutoFit/>
          </a:bodyPr>
          <a:lstStyle/>
          <a:p>
            <a:pPr algn="just"/>
            <a:r>
              <a:rPr lang="en-US" sz="1400" dirty="0"/>
              <a:t>The DGT tool allows generating a PDF report of the positive hit. It details the lists that were analyzed, the date of the analysis, indicates on which sanctions list the third party is found, and summarizes the reasons for being on the financial sanctions lists.</a:t>
            </a:r>
          </a:p>
          <a:p>
            <a:pPr algn="just"/>
            <a:r>
              <a:rPr lang="en-US" sz="1400" dirty="0"/>
              <a:t>To confirm that the search has been carried out, export the search results as a PDF file and archive them.</a:t>
            </a:r>
          </a:p>
        </p:txBody>
      </p:sp>
    </p:spTree>
    <p:extLst>
      <p:ext uri="{BB962C8B-B14F-4D97-AF65-F5344CB8AC3E}">
        <p14:creationId xmlns:p14="http://schemas.microsoft.com/office/powerpoint/2010/main" val="40862320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937765" y="2420888"/>
            <a:ext cx="5256584" cy="861774"/>
          </a:xfrm>
          <a:prstGeom prst="rect">
            <a:avLst/>
          </a:prstGeom>
          <a:noFill/>
        </p:spPr>
        <p:txBody>
          <a:bodyPr wrap="square" rtlCol="0">
            <a:spAutoFit/>
          </a:bodyPr>
          <a:lstStyle/>
          <a:p>
            <a:pPr algn="ctr"/>
            <a:r>
              <a:rPr lang="en-US" sz="3200" b="1" dirty="0">
                <a:solidFill>
                  <a:srgbClr val="1C0E5D"/>
                </a:solidFill>
                <a:latin typeface="Century Gothic" panose="020B0502020202020204" pitchFamily="34" charset="0"/>
                <a:cs typeface="Arial" panose="020B0604020202020204" pitchFamily="34" charset="0"/>
              </a:rPr>
              <a:t>THANK YOU</a:t>
            </a:r>
            <a:br>
              <a:rPr lang="en-US" sz="3200" b="1" dirty="0">
                <a:solidFill>
                  <a:srgbClr val="1C0E5D"/>
                </a:solidFill>
                <a:latin typeface="Century Gothic" panose="020B0502020202020204" pitchFamily="34" charset="0"/>
                <a:cs typeface="Arial" panose="020B0604020202020204" pitchFamily="34" charset="0"/>
              </a:rPr>
            </a:br>
            <a:endParaRPr lang="en-US" u="sng" dirty="0">
              <a:hlinkClick r:id="rId2"/>
            </a:endParaRPr>
          </a:p>
        </p:txBody>
      </p:sp>
      <p:sp>
        <p:nvSpPr>
          <p:cNvPr id="5" name="TextBox 4"/>
          <p:cNvSpPr txBox="1"/>
          <p:nvPr/>
        </p:nvSpPr>
        <p:spPr>
          <a:xfrm>
            <a:off x="2267744" y="5301208"/>
            <a:ext cx="4596626" cy="307777"/>
          </a:xfrm>
          <a:prstGeom prst="rect">
            <a:avLst/>
          </a:prstGeom>
          <a:noFill/>
        </p:spPr>
        <p:txBody>
          <a:bodyPr wrap="square" rtlCol="0">
            <a:spAutoFit/>
          </a:bodyPr>
          <a:lstStyle/>
          <a:p>
            <a:pPr algn="ctr"/>
            <a:r>
              <a:rPr lang="en-US" sz="1400" dirty="0">
                <a:solidFill>
                  <a:srgbClr val="1C0E5D"/>
                </a:solidFill>
                <a:latin typeface="Century Gothic" panose="020B0502020202020204" pitchFamily="34" charset="0"/>
                <a:cs typeface="Arial" panose="020B0604020202020204" pitchFamily="34" charset="0"/>
              </a:rPr>
              <a:t>afd.fr</a:t>
            </a:r>
          </a:p>
        </p:txBody>
      </p:sp>
    </p:spTree>
    <p:extLst>
      <p:ext uri="{BB962C8B-B14F-4D97-AF65-F5344CB8AC3E}">
        <p14:creationId xmlns:p14="http://schemas.microsoft.com/office/powerpoint/2010/main" val="39791391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en-US" dirty="0"/>
              <a:t>SUMMARY</a:t>
            </a:r>
          </a:p>
        </p:txBody>
      </p:sp>
      <p:sp>
        <p:nvSpPr>
          <p:cNvPr id="4" name="Espace réservé du contenu 2">
            <a:extLst>
              <a:ext uri="{FF2B5EF4-FFF2-40B4-BE49-F238E27FC236}">
                <a16:creationId xmlns:a16="http://schemas.microsoft.com/office/drawing/2014/main" id="{9F1DD021-307D-9F2D-2619-89495A2DD556}"/>
              </a:ext>
            </a:extLst>
          </p:cNvPr>
          <p:cNvSpPr txBox="1">
            <a:spLocks/>
          </p:cNvSpPr>
          <p:nvPr/>
        </p:nvSpPr>
        <p:spPr>
          <a:xfrm>
            <a:off x="539552" y="1052736"/>
            <a:ext cx="8208912" cy="4824536"/>
          </a:xfrm>
          <a:prstGeom prst="rect">
            <a:avLst/>
          </a:prstGeom>
        </p:spPr>
        <p:txBody>
          <a:bodyPr vert="horz" lIns="91440" tIns="45720" rIns="91440" bIns="45720" rtlCol="0">
            <a:normAutofit/>
          </a:bodyPr>
          <a:lstStyle>
            <a:lvl1pPr marL="285750" indent="-285750" algn="l" defTabSz="457200" rtl="0" eaLnBrk="1" latinLnBrk="0" hangingPunct="1">
              <a:spcBef>
                <a:spcPct val="20000"/>
              </a:spcBef>
              <a:buSzPct val="100000"/>
              <a:buFontTx/>
              <a:buBlip>
                <a:blip r:embed="rId2"/>
              </a:buBlip>
              <a:defRPr sz="1800" b="1" kern="1200" baseline="0">
                <a:solidFill>
                  <a:schemeClr val="tx1"/>
                </a:solidFill>
                <a:latin typeface="+mn-lt"/>
                <a:ea typeface="+mn-ea"/>
                <a:cs typeface="+mn-cs"/>
              </a:defRPr>
            </a:lvl1pPr>
            <a:lvl2pPr marL="742950" indent="-285750" algn="l" defTabSz="457200" rtl="0" eaLnBrk="1" latinLnBrk="0" hangingPunct="1">
              <a:spcBef>
                <a:spcPct val="20000"/>
              </a:spcBef>
              <a:buFont typeface="Courier New"/>
              <a:buChar char="o"/>
              <a:defRPr sz="1600" kern="1200">
                <a:solidFill>
                  <a:srgbClr val="DA291C"/>
                </a:solidFill>
                <a:latin typeface="+mn-lt"/>
                <a:ea typeface="+mn-ea"/>
                <a:cs typeface="+mn-cs"/>
              </a:defRPr>
            </a:lvl2pPr>
            <a:lvl3pPr marL="1143000" indent="-228600" algn="l" defTabSz="457200" rtl="0" eaLnBrk="1" latinLnBrk="0" hangingPunct="1">
              <a:spcBef>
                <a:spcPct val="20000"/>
              </a:spcBef>
              <a:buFont typeface="Arial"/>
              <a:buChar char="•"/>
              <a:defRPr sz="1400" b="1" kern="1200">
                <a:solidFill>
                  <a:schemeClr val="tx1"/>
                </a:solidFill>
                <a:latin typeface="+mn-lt"/>
                <a:ea typeface="+mn-ea"/>
                <a:cs typeface="+mn-cs"/>
              </a:defRPr>
            </a:lvl3pPr>
            <a:lvl4pPr marL="1543050" indent="-171450" algn="l" defTabSz="457200" rtl="0" eaLnBrk="1" latinLnBrk="0" hangingPunct="1">
              <a:spcBef>
                <a:spcPct val="20000"/>
              </a:spcBef>
              <a:buSzPct val="100000"/>
              <a:buFontTx/>
              <a:buBlip>
                <a:blip r:embed="rId3"/>
              </a:buBlip>
              <a:defRPr sz="12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indent="-342900">
              <a:lnSpc>
                <a:spcPct val="150000"/>
              </a:lnSpc>
              <a:buFont typeface="+mj-lt"/>
              <a:buAutoNum type="arabicPeriod"/>
            </a:pPr>
            <a:r>
              <a:rPr lang="fr-FR" dirty="0"/>
              <a:t>Screening on Sanctions </a:t>
            </a:r>
            <a:r>
              <a:rPr lang="fr-FR" dirty="0" err="1"/>
              <a:t>Lists</a:t>
            </a:r>
            <a:endParaRPr lang="fr-FR" dirty="0"/>
          </a:p>
          <a:p>
            <a:pPr marL="457200" lvl="1" indent="0">
              <a:lnSpc>
                <a:spcPct val="150000"/>
              </a:lnSpc>
              <a:buFont typeface="Courier New"/>
              <a:buNone/>
            </a:pPr>
            <a:r>
              <a:rPr lang="fr-FR" sz="1800" b="1" dirty="0">
                <a:solidFill>
                  <a:schemeClr val="tx1"/>
                </a:solidFill>
              </a:rPr>
              <a:t>1.1 – Main Page</a:t>
            </a:r>
          </a:p>
          <a:p>
            <a:pPr marL="457200" lvl="1" indent="0">
              <a:lnSpc>
                <a:spcPct val="150000"/>
              </a:lnSpc>
              <a:buFont typeface="Courier New"/>
              <a:buNone/>
            </a:pPr>
            <a:r>
              <a:rPr lang="fr-FR" sz="1800" b="1" dirty="0">
                <a:solidFill>
                  <a:schemeClr val="tx1"/>
                </a:solidFill>
              </a:rPr>
              <a:t>1.2 – Information to </a:t>
            </a:r>
            <a:r>
              <a:rPr lang="fr-FR" sz="1800" b="1" dirty="0" err="1">
                <a:solidFill>
                  <a:schemeClr val="tx1"/>
                </a:solidFill>
              </a:rPr>
              <a:t>fill</a:t>
            </a:r>
            <a:r>
              <a:rPr lang="fr-FR" sz="1800" b="1" dirty="0">
                <a:solidFill>
                  <a:schemeClr val="tx1"/>
                </a:solidFill>
              </a:rPr>
              <a:t> in</a:t>
            </a:r>
          </a:p>
          <a:p>
            <a:pPr marL="457200" lvl="1" indent="0">
              <a:lnSpc>
                <a:spcPct val="150000"/>
              </a:lnSpc>
              <a:buFont typeface="Courier New"/>
              <a:buNone/>
            </a:pPr>
            <a:r>
              <a:rPr lang="fr-FR" sz="1800" b="1" dirty="0">
                <a:solidFill>
                  <a:schemeClr val="tx1"/>
                </a:solidFill>
              </a:rPr>
              <a:t>1.3 – </a:t>
            </a:r>
            <a:r>
              <a:rPr lang="fr-FR" sz="1800" b="1" dirty="0" err="1">
                <a:solidFill>
                  <a:schemeClr val="tx1"/>
                </a:solidFill>
              </a:rPr>
              <a:t>Analysis</a:t>
            </a:r>
            <a:r>
              <a:rPr lang="fr-FR" sz="1800" b="1" dirty="0">
                <a:solidFill>
                  <a:schemeClr val="tx1"/>
                </a:solidFill>
              </a:rPr>
              <a:t> of </a:t>
            </a:r>
            <a:r>
              <a:rPr lang="fr-FR" sz="1800" b="1" dirty="0" err="1">
                <a:solidFill>
                  <a:schemeClr val="tx1"/>
                </a:solidFill>
              </a:rPr>
              <a:t>results</a:t>
            </a:r>
            <a:endParaRPr lang="fr-FR" sz="1800" b="1" dirty="0">
              <a:solidFill>
                <a:schemeClr val="tx1"/>
              </a:solidFill>
            </a:endParaRPr>
          </a:p>
          <a:p>
            <a:pPr marL="857250" lvl="2" indent="0">
              <a:lnSpc>
                <a:spcPct val="150000"/>
              </a:lnSpc>
              <a:buFont typeface="Arial"/>
              <a:buNone/>
            </a:pPr>
            <a:r>
              <a:rPr lang="fr-FR" sz="1800" dirty="0"/>
              <a:t>1.3.1 In case of </a:t>
            </a:r>
            <a:r>
              <a:rPr lang="fr-FR" sz="1800" dirty="0" err="1"/>
              <a:t>negative</a:t>
            </a:r>
            <a:r>
              <a:rPr lang="fr-FR" sz="1800" dirty="0"/>
              <a:t> hit</a:t>
            </a:r>
          </a:p>
          <a:p>
            <a:pPr marL="857250" lvl="2" indent="0">
              <a:lnSpc>
                <a:spcPct val="150000"/>
              </a:lnSpc>
              <a:buFont typeface="Arial"/>
              <a:buNone/>
            </a:pPr>
            <a:r>
              <a:rPr lang="fr-FR" sz="1800" dirty="0"/>
              <a:t>1.3.2 In case of positive hit</a:t>
            </a:r>
          </a:p>
          <a:p>
            <a:pPr marL="342900" indent="-342900">
              <a:lnSpc>
                <a:spcPct val="150000"/>
              </a:lnSpc>
              <a:buFont typeface="+mj-lt"/>
              <a:buAutoNum type="arabicPeriod"/>
            </a:pPr>
            <a:r>
              <a:rPr lang="fr-FR" dirty="0"/>
              <a:t>Audit Trail</a:t>
            </a:r>
          </a:p>
          <a:p>
            <a:pPr marL="457200" lvl="1" indent="0">
              <a:lnSpc>
                <a:spcPct val="150000"/>
              </a:lnSpc>
              <a:buFont typeface="Courier New"/>
              <a:buNone/>
            </a:pPr>
            <a:r>
              <a:rPr lang="fr-FR" sz="1800" b="1" dirty="0">
                <a:solidFill>
                  <a:schemeClr val="tx1"/>
                </a:solidFill>
              </a:rPr>
              <a:t>2.1 – In case of </a:t>
            </a:r>
            <a:r>
              <a:rPr lang="fr-FR" sz="1800" b="1" dirty="0" err="1">
                <a:solidFill>
                  <a:schemeClr val="tx1"/>
                </a:solidFill>
              </a:rPr>
              <a:t>negative</a:t>
            </a:r>
            <a:r>
              <a:rPr lang="fr-FR" sz="1800" b="1" dirty="0">
                <a:solidFill>
                  <a:schemeClr val="tx1"/>
                </a:solidFill>
              </a:rPr>
              <a:t> hit</a:t>
            </a:r>
          </a:p>
          <a:p>
            <a:pPr marL="457200" lvl="1" indent="0">
              <a:lnSpc>
                <a:spcPct val="150000"/>
              </a:lnSpc>
              <a:buFont typeface="Courier New"/>
              <a:buNone/>
            </a:pPr>
            <a:r>
              <a:rPr lang="fr-FR" sz="1800" b="1" dirty="0">
                <a:solidFill>
                  <a:schemeClr val="tx1"/>
                </a:solidFill>
              </a:rPr>
              <a:t>2.2 – In case of positive hit</a:t>
            </a:r>
            <a:endParaRPr lang="fr-FR" sz="1800" b="1" dirty="0">
              <a:solidFill>
                <a:schemeClr val="tx1"/>
              </a:solidFill>
              <a:hlinkClick r:id="rId4" action="ppaction://hlinksldjump">
                <a:extLst>
                  <a:ext uri="{A12FA001-AC4F-418D-AE19-62706E023703}">
                    <ahyp:hlinkClr xmlns:ahyp="http://schemas.microsoft.com/office/drawing/2018/hyperlinkcolor" val="tx"/>
                  </a:ext>
                </a:extLst>
              </a:hlinkClick>
            </a:endParaRPr>
          </a:p>
          <a:p>
            <a:pPr marL="342900" indent="-342900">
              <a:lnSpc>
                <a:spcPct val="150000"/>
              </a:lnSpc>
              <a:buFont typeface="+mj-lt"/>
              <a:buAutoNum type="arabicPeriod"/>
            </a:pPr>
            <a:endParaRPr lang="fr-FR" sz="1400" dirty="0"/>
          </a:p>
        </p:txBody>
      </p:sp>
    </p:spTree>
    <p:extLst>
      <p:ext uri="{BB962C8B-B14F-4D97-AF65-F5344CB8AC3E}">
        <p14:creationId xmlns:p14="http://schemas.microsoft.com/office/powerpoint/2010/main" val="15189644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Image 22"/>
          <p:cNvPicPr/>
          <p:nvPr/>
        </p:nvPicPr>
        <p:blipFill>
          <a:blip r:embed="rId3"/>
          <a:srcRect b="35730"/>
          <a:stretch/>
        </p:blipFill>
        <p:spPr>
          <a:xfrm>
            <a:off x="649762" y="3142842"/>
            <a:ext cx="7856289" cy="2284503"/>
          </a:xfrm>
          <a:prstGeom prst="rect">
            <a:avLst/>
          </a:prstGeom>
        </p:spPr>
      </p:pic>
      <p:sp>
        <p:nvSpPr>
          <p:cNvPr id="13" name="Titre 12"/>
          <p:cNvSpPr>
            <a:spLocks noGrp="1"/>
          </p:cNvSpPr>
          <p:nvPr>
            <p:ph type="title"/>
          </p:nvPr>
        </p:nvSpPr>
        <p:spPr>
          <a:xfrm>
            <a:off x="251520" y="293646"/>
            <a:ext cx="8424936" cy="337790"/>
          </a:xfrm>
        </p:spPr>
        <p:txBody>
          <a:bodyPr>
            <a:normAutofit fontScale="90000"/>
          </a:bodyPr>
          <a:lstStyle/>
          <a:p>
            <a:r>
              <a:rPr lang="fr-FR" dirty="0"/>
              <a:t>1. Screening on Sanctions </a:t>
            </a:r>
            <a:r>
              <a:rPr lang="fr-FR" dirty="0" err="1"/>
              <a:t>Lists</a:t>
            </a:r>
            <a:endParaRPr lang="fr-FR" dirty="0"/>
          </a:p>
        </p:txBody>
      </p:sp>
      <p:sp>
        <p:nvSpPr>
          <p:cNvPr id="14" name="ZoneTexte 13"/>
          <p:cNvSpPr txBox="1"/>
          <p:nvPr/>
        </p:nvSpPr>
        <p:spPr>
          <a:xfrm>
            <a:off x="1081809" y="2170427"/>
            <a:ext cx="2758867" cy="584775"/>
          </a:xfrm>
          <a:prstGeom prst="rect">
            <a:avLst/>
          </a:prstGeom>
          <a:noFill/>
          <a:ln>
            <a:solidFill>
              <a:schemeClr val="tx1">
                <a:lumMod val="40000"/>
                <a:lumOff val="60000"/>
              </a:schemeClr>
            </a:solidFill>
          </a:ln>
        </p:spPr>
        <p:txBody>
          <a:bodyPr wrap="square" rtlCol="0">
            <a:spAutoFit/>
          </a:bodyPr>
          <a:lstStyle/>
          <a:p>
            <a:pPr algn="just"/>
            <a:r>
              <a:rPr lang="fr-FR" sz="1600" dirty="0"/>
              <a:t>Click on « accéder à liste filtrable »</a:t>
            </a:r>
          </a:p>
        </p:txBody>
      </p:sp>
      <p:sp>
        <p:nvSpPr>
          <p:cNvPr id="21" name="Ellipse 20"/>
          <p:cNvSpPr/>
          <p:nvPr/>
        </p:nvSpPr>
        <p:spPr>
          <a:xfrm>
            <a:off x="1068299" y="4302943"/>
            <a:ext cx="903920" cy="303961"/>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17" name="ZoneTexte 16"/>
          <p:cNvSpPr txBox="1"/>
          <p:nvPr/>
        </p:nvSpPr>
        <p:spPr>
          <a:xfrm>
            <a:off x="505880" y="1340768"/>
            <a:ext cx="8161200" cy="523220"/>
          </a:xfrm>
          <a:prstGeom prst="rect">
            <a:avLst/>
          </a:prstGeom>
          <a:noFill/>
          <a:ln>
            <a:solidFill>
              <a:schemeClr val="tx1"/>
            </a:solidFill>
          </a:ln>
        </p:spPr>
        <p:txBody>
          <a:bodyPr wrap="square" rtlCol="0">
            <a:spAutoFit/>
          </a:bodyPr>
          <a:lstStyle/>
          <a:p>
            <a:pPr algn="just"/>
            <a:r>
              <a:rPr lang="en-US" sz="1400" dirty="0"/>
              <a:t>To access the tool provided by the French government, please visit the website </a:t>
            </a:r>
            <a:r>
              <a:rPr lang="fr-FR" sz="1400" u="sng" dirty="0">
                <a:hlinkClick r:id="rId4"/>
              </a:rPr>
              <a:t>https://gels-avoirs.dgtresor.gouv.fr/</a:t>
            </a:r>
            <a:r>
              <a:rPr lang="fr-FR" sz="1400" dirty="0"/>
              <a:t> </a:t>
            </a:r>
            <a:r>
              <a:rPr lang="en-US" sz="1400" dirty="0"/>
              <a:t>to perform the screening on the Sanctions Lists.</a:t>
            </a:r>
            <a:endParaRPr lang="fr-FR" sz="1400" dirty="0"/>
          </a:p>
        </p:txBody>
      </p:sp>
      <p:cxnSp>
        <p:nvCxnSpPr>
          <p:cNvPr id="8" name="Connecteur en angle 7"/>
          <p:cNvCxnSpPr/>
          <p:nvPr/>
        </p:nvCxnSpPr>
        <p:spPr>
          <a:xfrm rot="5400000">
            <a:off x="1213680" y="3055379"/>
            <a:ext cx="1547741" cy="947386"/>
          </a:xfrm>
          <a:prstGeom prst="bentConnector3">
            <a:avLst>
              <a:gd name="adj1" fmla="val 2388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3" name="ZoneTexte 2">
            <a:extLst>
              <a:ext uri="{FF2B5EF4-FFF2-40B4-BE49-F238E27FC236}">
                <a16:creationId xmlns:a16="http://schemas.microsoft.com/office/drawing/2014/main" id="{E2915087-1727-AB65-6B5B-A64CBB7E827F}"/>
              </a:ext>
            </a:extLst>
          </p:cNvPr>
          <p:cNvSpPr txBox="1"/>
          <p:nvPr/>
        </p:nvSpPr>
        <p:spPr>
          <a:xfrm>
            <a:off x="251520" y="620688"/>
            <a:ext cx="7988200" cy="323165"/>
          </a:xfrm>
          <a:prstGeom prst="rect">
            <a:avLst/>
          </a:prstGeom>
          <a:noFill/>
        </p:spPr>
        <p:txBody>
          <a:bodyPr wrap="square" rtlCol="0">
            <a:spAutoFit/>
          </a:bodyPr>
          <a:lstStyle/>
          <a:p>
            <a:r>
              <a:rPr lang="fr-FR" sz="1500" b="1" dirty="0">
                <a:latin typeface="Century Gothic" panose="020B0502020202020204" pitchFamily="34" charset="0"/>
                <a:ea typeface="+mj-ea"/>
                <a:cs typeface="+mj-cs"/>
              </a:rPr>
              <a:t>1.1 - Main Page</a:t>
            </a:r>
          </a:p>
        </p:txBody>
      </p:sp>
      <p:sp>
        <p:nvSpPr>
          <p:cNvPr id="7" name="ZoneTexte 6">
            <a:extLst>
              <a:ext uri="{FF2B5EF4-FFF2-40B4-BE49-F238E27FC236}">
                <a16:creationId xmlns:a16="http://schemas.microsoft.com/office/drawing/2014/main" id="{9964D09E-D2FC-827A-4BC6-8D07741B08A6}"/>
              </a:ext>
            </a:extLst>
          </p:cNvPr>
          <p:cNvSpPr txBox="1"/>
          <p:nvPr/>
        </p:nvSpPr>
        <p:spPr>
          <a:xfrm>
            <a:off x="505880" y="5915759"/>
            <a:ext cx="8161200" cy="553998"/>
          </a:xfrm>
          <a:prstGeom prst="rect">
            <a:avLst/>
          </a:prstGeom>
          <a:noFill/>
          <a:ln>
            <a:solidFill>
              <a:schemeClr val="tx1"/>
            </a:solidFill>
            <a:prstDash val="sysDash"/>
          </a:ln>
        </p:spPr>
        <p:txBody>
          <a:bodyPr wrap="square" rtlCol="0">
            <a:spAutoFit/>
          </a:bodyPr>
          <a:lstStyle/>
          <a:p>
            <a:pPr algn="just"/>
            <a:r>
              <a:rPr lang="en-US" sz="1000" i="1" dirty="0"/>
              <a:t>NB: by clicking on “</a:t>
            </a:r>
            <a:r>
              <a:rPr lang="en-US" sz="1000" i="1" dirty="0" err="1"/>
              <a:t>Accéder</a:t>
            </a:r>
            <a:r>
              <a:rPr lang="en-US" sz="1000" i="1" dirty="0"/>
              <a:t> à </a:t>
            </a:r>
            <a:r>
              <a:rPr lang="en-US" sz="1000" i="1" dirty="0" err="1"/>
              <a:t>l’API</a:t>
            </a:r>
            <a:r>
              <a:rPr lang="en-US" sz="1000" i="1" dirty="0"/>
              <a:t>”, you will be able to implement the API provided by the French Treasury. This allows to log on your information system to the lists of financial sanctions and to simultaneously run a mass screening on several legal entities or individuals. </a:t>
            </a:r>
            <a:endParaRPr lang="fr-FR" sz="1000" i="1" dirty="0"/>
          </a:p>
        </p:txBody>
      </p:sp>
      <p:sp>
        <p:nvSpPr>
          <p:cNvPr id="9" name="Rectangle à coins arrondis 9">
            <a:extLst>
              <a:ext uri="{FF2B5EF4-FFF2-40B4-BE49-F238E27FC236}">
                <a16:creationId xmlns:a16="http://schemas.microsoft.com/office/drawing/2014/main" id="{F7375B20-E35C-8619-DFF1-F8DF8B10D561}"/>
              </a:ext>
            </a:extLst>
          </p:cNvPr>
          <p:cNvSpPr/>
          <p:nvPr/>
        </p:nvSpPr>
        <p:spPr>
          <a:xfrm>
            <a:off x="5994424" y="3789039"/>
            <a:ext cx="2394000" cy="1402595"/>
          </a:xfrm>
          <a:prstGeom prst="roundRect">
            <a:avLst/>
          </a:prstGeom>
          <a:noFill/>
          <a:ln>
            <a:solidFill>
              <a:srgbClr val="FF000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cxnSp>
        <p:nvCxnSpPr>
          <p:cNvPr id="10" name="Connecteur droit avec flèche 9">
            <a:extLst>
              <a:ext uri="{FF2B5EF4-FFF2-40B4-BE49-F238E27FC236}">
                <a16:creationId xmlns:a16="http://schemas.microsoft.com/office/drawing/2014/main" id="{36DF0209-680D-506E-5548-35691FF99905}"/>
              </a:ext>
            </a:extLst>
          </p:cNvPr>
          <p:cNvCxnSpPr/>
          <p:nvPr/>
        </p:nvCxnSpPr>
        <p:spPr>
          <a:xfrm flipH="1" flipV="1">
            <a:off x="7191424" y="5199091"/>
            <a:ext cx="0" cy="648000"/>
          </a:xfrm>
          <a:prstGeom prst="straightConnector1">
            <a:avLst/>
          </a:prstGeom>
          <a:ln>
            <a:solidFill>
              <a:srgbClr val="FF0000"/>
            </a:solidFill>
            <a:prstDash val="sysDot"/>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399987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ZoneTexte 37"/>
          <p:cNvSpPr txBox="1"/>
          <p:nvPr/>
        </p:nvSpPr>
        <p:spPr>
          <a:xfrm>
            <a:off x="539687" y="3061483"/>
            <a:ext cx="1620180" cy="954107"/>
          </a:xfrm>
          <a:prstGeom prst="rect">
            <a:avLst/>
          </a:prstGeom>
          <a:noFill/>
          <a:ln>
            <a:solidFill>
              <a:schemeClr val="tx1">
                <a:lumMod val="40000"/>
                <a:lumOff val="60000"/>
              </a:schemeClr>
            </a:solidFill>
          </a:ln>
        </p:spPr>
        <p:txBody>
          <a:bodyPr wrap="square" rtlCol="0">
            <a:spAutoFit/>
          </a:bodyPr>
          <a:lstStyle/>
          <a:p>
            <a:r>
              <a:rPr lang="fr-FR" sz="1400" dirty="0"/>
              <a:t>Fill in the </a:t>
            </a:r>
            <a:r>
              <a:rPr lang="fr-FR" sz="1400" dirty="0" err="1"/>
              <a:t>company</a:t>
            </a:r>
            <a:r>
              <a:rPr lang="fr-FR" sz="1400" dirty="0"/>
              <a:t> </a:t>
            </a:r>
            <a:r>
              <a:rPr lang="fr-FR" sz="1400" dirty="0" err="1"/>
              <a:t>name</a:t>
            </a:r>
            <a:r>
              <a:rPr lang="fr-FR" sz="1400" dirty="0"/>
              <a:t> of the </a:t>
            </a:r>
            <a:r>
              <a:rPr lang="fr-FR" sz="1400" dirty="0" err="1"/>
              <a:t>legal</a:t>
            </a:r>
            <a:r>
              <a:rPr lang="fr-FR" sz="1400" dirty="0"/>
              <a:t> entity</a:t>
            </a:r>
            <a:r>
              <a:rPr lang="fr-FR" sz="1400" baseline="30000" dirty="0"/>
              <a:t>2</a:t>
            </a:r>
            <a:endParaRPr lang="fr-FR" sz="1400" dirty="0"/>
          </a:p>
        </p:txBody>
      </p:sp>
      <p:sp>
        <p:nvSpPr>
          <p:cNvPr id="19" name="ZoneTexte 18"/>
          <p:cNvSpPr txBox="1"/>
          <p:nvPr/>
        </p:nvSpPr>
        <p:spPr>
          <a:xfrm>
            <a:off x="539687" y="4266455"/>
            <a:ext cx="2016089" cy="523220"/>
          </a:xfrm>
          <a:prstGeom prst="rect">
            <a:avLst/>
          </a:prstGeom>
          <a:noFill/>
          <a:ln>
            <a:solidFill>
              <a:schemeClr val="tx1">
                <a:lumMod val="40000"/>
                <a:lumOff val="60000"/>
              </a:schemeClr>
            </a:solidFill>
          </a:ln>
        </p:spPr>
        <p:txBody>
          <a:bodyPr wrap="square" rtlCol="0">
            <a:spAutoFit/>
          </a:bodyPr>
          <a:lstStyle/>
          <a:p>
            <a:r>
              <a:rPr lang="fr-FR" sz="1400" dirty="0"/>
              <a:t>Select</a:t>
            </a:r>
          </a:p>
          <a:p>
            <a:r>
              <a:rPr lang="fr-FR" sz="1400" dirty="0"/>
              <a:t> « Personne morale »</a:t>
            </a:r>
          </a:p>
        </p:txBody>
      </p:sp>
      <p:sp>
        <p:nvSpPr>
          <p:cNvPr id="46" name="ZoneTexte 45"/>
          <p:cNvSpPr txBox="1"/>
          <p:nvPr/>
        </p:nvSpPr>
        <p:spPr>
          <a:xfrm>
            <a:off x="539687" y="971295"/>
            <a:ext cx="8161200" cy="738664"/>
          </a:xfrm>
          <a:prstGeom prst="rect">
            <a:avLst/>
          </a:prstGeom>
          <a:noFill/>
          <a:ln>
            <a:solidFill>
              <a:schemeClr val="tx1"/>
            </a:solidFill>
          </a:ln>
        </p:spPr>
        <p:txBody>
          <a:bodyPr wrap="square" rtlCol="0">
            <a:spAutoFit/>
          </a:bodyPr>
          <a:lstStyle/>
          <a:p>
            <a:pPr algn="just"/>
            <a:r>
              <a:rPr lang="en-US" sz="1400" dirty="0"/>
              <a:t>Any screening on financial sanctions lists requires prior collection of information about the concerned third party: name and surname of the individual, or company name</a:t>
            </a:r>
            <a:r>
              <a:rPr lang="fr-FR" sz="1400" baseline="30000" dirty="0"/>
              <a:t>1</a:t>
            </a:r>
            <a:r>
              <a:rPr lang="en-US" sz="1400" dirty="0"/>
              <a:t> for a legal entity.</a:t>
            </a:r>
          </a:p>
        </p:txBody>
      </p:sp>
      <p:cxnSp>
        <p:nvCxnSpPr>
          <p:cNvPr id="3" name="Connecteur droit avec flèche 2">
            <a:extLst>
              <a:ext uri="{FF2B5EF4-FFF2-40B4-BE49-F238E27FC236}">
                <a16:creationId xmlns:a16="http://schemas.microsoft.com/office/drawing/2014/main" id="{CC3A9FC4-3F64-4566-0A34-E974333B8449}"/>
              </a:ext>
            </a:extLst>
          </p:cNvPr>
          <p:cNvCxnSpPr>
            <a:cxnSpLocks/>
          </p:cNvCxnSpPr>
          <p:nvPr/>
        </p:nvCxnSpPr>
        <p:spPr>
          <a:xfrm>
            <a:off x="2159867" y="3440107"/>
            <a:ext cx="1476028"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5" name="ZoneTexte 4">
            <a:extLst>
              <a:ext uri="{FF2B5EF4-FFF2-40B4-BE49-F238E27FC236}">
                <a16:creationId xmlns:a16="http://schemas.microsoft.com/office/drawing/2014/main" id="{594AA901-61DD-E898-D055-D27EB586092A}"/>
              </a:ext>
            </a:extLst>
          </p:cNvPr>
          <p:cNvSpPr txBox="1"/>
          <p:nvPr/>
        </p:nvSpPr>
        <p:spPr>
          <a:xfrm>
            <a:off x="536727" y="4974484"/>
            <a:ext cx="3013778" cy="507831"/>
          </a:xfrm>
          <a:prstGeom prst="rect">
            <a:avLst/>
          </a:prstGeom>
          <a:noFill/>
          <a:ln>
            <a:solidFill>
              <a:schemeClr val="tx1"/>
            </a:solidFill>
          </a:ln>
        </p:spPr>
        <p:txBody>
          <a:bodyPr wrap="square" rtlCol="0">
            <a:spAutoFit/>
          </a:bodyPr>
          <a:lstStyle/>
          <a:p>
            <a:pPr algn="just"/>
            <a:r>
              <a:rPr lang="fr-FR" sz="900" b="1" dirty="0"/>
              <a:t>Do not </a:t>
            </a:r>
            <a:r>
              <a:rPr lang="fr-FR" sz="900" b="1" dirty="0" err="1"/>
              <a:t>fill</a:t>
            </a:r>
            <a:r>
              <a:rPr lang="fr-FR" sz="900" b="1" dirty="0"/>
              <a:t> in the « Date de naissance », « Nationalité ou lieu de naissance » and « Fondements juridique ». </a:t>
            </a:r>
          </a:p>
        </p:txBody>
      </p:sp>
      <p:sp>
        <p:nvSpPr>
          <p:cNvPr id="9" name="ZoneTexte 8">
            <a:extLst>
              <a:ext uri="{FF2B5EF4-FFF2-40B4-BE49-F238E27FC236}">
                <a16:creationId xmlns:a16="http://schemas.microsoft.com/office/drawing/2014/main" id="{ECF5F99D-95FE-E433-E9A8-2D915D00BECC}"/>
              </a:ext>
            </a:extLst>
          </p:cNvPr>
          <p:cNvSpPr txBox="1"/>
          <p:nvPr/>
        </p:nvSpPr>
        <p:spPr>
          <a:xfrm>
            <a:off x="2159867" y="1824138"/>
            <a:ext cx="4920840" cy="323165"/>
          </a:xfrm>
          <a:prstGeom prst="rect">
            <a:avLst/>
          </a:prstGeom>
          <a:noFill/>
          <a:ln>
            <a:solidFill>
              <a:schemeClr val="tx1">
                <a:lumMod val="40000"/>
                <a:lumOff val="60000"/>
              </a:schemeClr>
            </a:solidFill>
          </a:ln>
        </p:spPr>
        <p:txBody>
          <a:bodyPr wrap="square" rtlCol="0">
            <a:spAutoFit/>
          </a:bodyPr>
          <a:lstStyle/>
          <a:p>
            <a:pPr algn="ctr"/>
            <a:r>
              <a:rPr lang="fr-FR" sz="1500" i="1" dirty="0" err="1"/>
              <a:t>Search</a:t>
            </a:r>
            <a:r>
              <a:rPr lang="fr-FR" sz="1500" i="1" dirty="0"/>
              <a:t> for a Legal </a:t>
            </a:r>
            <a:r>
              <a:rPr lang="fr-FR" sz="1500" i="1" dirty="0" err="1"/>
              <a:t>Entity</a:t>
            </a:r>
            <a:endParaRPr lang="en-US" sz="1500" i="1" dirty="0"/>
          </a:p>
        </p:txBody>
      </p:sp>
      <p:cxnSp>
        <p:nvCxnSpPr>
          <p:cNvPr id="20" name="Connecteur en angle 23">
            <a:extLst>
              <a:ext uri="{FF2B5EF4-FFF2-40B4-BE49-F238E27FC236}">
                <a16:creationId xmlns:a16="http://schemas.microsoft.com/office/drawing/2014/main" id="{B10B7C90-2D50-A3D8-3729-2586DE7105E0}"/>
              </a:ext>
            </a:extLst>
          </p:cNvPr>
          <p:cNvCxnSpPr>
            <a:cxnSpLocks/>
            <a:stCxn id="19" idx="3"/>
            <a:endCxn id="2" idx="1"/>
          </p:cNvCxnSpPr>
          <p:nvPr/>
        </p:nvCxnSpPr>
        <p:spPr>
          <a:xfrm flipV="1">
            <a:off x="2555776" y="3870650"/>
            <a:ext cx="1080117" cy="657415"/>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1" name="ZoneTexte 20">
            <a:extLst>
              <a:ext uri="{FF2B5EF4-FFF2-40B4-BE49-F238E27FC236}">
                <a16:creationId xmlns:a16="http://schemas.microsoft.com/office/drawing/2014/main" id="{D7EC1F06-E469-3DAB-0495-F854D8ACBE9B}"/>
              </a:ext>
            </a:extLst>
          </p:cNvPr>
          <p:cNvSpPr txBox="1"/>
          <p:nvPr/>
        </p:nvSpPr>
        <p:spPr>
          <a:xfrm>
            <a:off x="539687" y="5805264"/>
            <a:ext cx="5184441" cy="576064"/>
          </a:xfrm>
          <a:prstGeom prst="rect">
            <a:avLst/>
          </a:prstGeom>
          <a:noFill/>
          <a:ln>
            <a:solidFill>
              <a:schemeClr val="tx1"/>
            </a:solidFill>
          </a:ln>
        </p:spPr>
        <p:txBody>
          <a:bodyPr wrap="square" rtlCol="0">
            <a:spAutoFit/>
          </a:bodyPr>
          <a:lstStyle/>
          <a:p>
            <a:pPr marL="228600" indent="-228600">
              <a:buAutoNum type="arabicPeriod"/>
            </a:pPr>
            <a:r>
              <a:rPr lang="fr-FR" sz="1000" dirty="0" err="1"/>
              <a:t>Company</a:t>
            </a:r>
            <a:r>
              <a:rPr lang="fr-FR" sz="1000" dirty="0"/>
              <a:t> </a:t>
            </a:r>
            <a:r>
              <a:rPr lang="fr-FR" sz="1000" dirty="0" err="1"/>
              <a:t>name</a:t>
            </a:r>
            <a:r>
              <a:rPr lang="fr-FR" sz="1000" dirty="0"/>
              <a:t> : </a:t>
            </a:r>
            <a:r>
              <a:rPr lang="en-US" sz="1000" dirty="0"/>
              <a:t>legal name of the company/</a:t>
            </a:r>
            <a:r>
              <a:rPr lang="en-US" sz="1000" dirty="0" err="1"/>
              <a:t>organisation</a:t>
            </a:r>
            <a:r>
              <a:rPr lang="en-US" sz="1000" dirty="0"/>
              <a:t> as defined in its articles of association and registration document </a:t>
            </a:r>
          </a:p>
          <a:p>
            <a:pPr marL="228600" indent="-228600">
              <a:buAutoNum type="arabicPeriod"/>
            </a:pPr>
            <a:r>
              <a:rPr lang="fr-FR" sz="1000" dirty="0"/>
              <a:t>Legal </a:t>
            </a:r>
            <a:r>
              <a:rPr lang="fr-FR" sz="1000" dirty="0" err="1"/>
              <a:t>Entity</a:t>
            </a:r>
            <a:r>
              <a:rPr lang="fr-FR" sz="1000" dirty="0"/>
              <a:t> : association, </a:t>
            </a:r>
            <a:r>
              <a:rPr lang="fr-FR" sz="1000" dirty="0" err="1"/>
              <a:t>company</a:t>
            </a:r>
            <a:r>
              <a:rPr lang="fr-FR" sz="1000" dirty="0"/>
              <a:t>, organisation, </a:t>
            </a:r>
            <a:r>
              <a:rPr lang="fr-FR" sz="1000" dirty="0" err="1"/>
              <a:t>cooperative</a:t>
            </a:r>
            <a:r>
              <a:rPr lang="fr-FR" sz="1000" dirty="0"/>
              <a:t>, etc.</a:t>
            </a:r>
            <a:endParaRPr lang="en-US" sz="1000" dirty="0"/>
          </a:p>
        </p:txBody>
      </p:sp>
      <p:pic>
        <p:nvPicPr>
          <p:cNvPr id="2" name="Image 1"/>
          <p:cNvPicPr>
            <a:picLocks noChangeAspect="1"/>
          </p:cNvPicPr>
          <p:nvPr/>
        </p:nvPicPr>
        <p:blipFill>
          <a:blip r:embed="rId3"/>
          <a:stretch>
            <a:fillRect/>
          </a:stretch>
        </p:blipFill>
        <p:spPr>
          <a:xfrm>
            <a:off x="3635893" y="2564904"/>
            <a:ext cx="5064993" cy="2611492"/>
          </a:xfrm>
          <a:prstGeom prst="rect">
            <a:avLst/>
          </a:prstGeom>
        </p:spPr>
      </p:pic>
      <p:sp>
        <p:nvSpPr>
          <p:cNvPr id="10" name="Titre 12">
            <a:extLst>
              <a:ext uri="{FF2B5EF4-FFF2-40B4-BE49-F238E27FC236}">
                <a16:creationId xmlns:a16="http://schemas.microsoft.com/office/drawing/2014/main" id="{5D130175-C4A1-EC05-16FC-B63412889903}"/>
              </a:ext>
            </a:extLst>
          </p:cNvPr>
          <p:cNvSpPr txBox="1">
            <a:spLocks/>
          </p:cNvSpPr>
          <p:nvPr/>
        </p:nvSpPr>
        <p:spPr>
          <a:xfrm>
            <a:off x="251520" y="312041"/>
            <a:ext cx="8424936" cy="337790"/>
          </a:xfrm>
          <a:prstGeom prst="rect">
            <a:avLst/>
          </a:prstGeom>
        </p:spPr>
        <p:txBody>
          <a:bodyPr vert="horz" lIns="91440" tIns="45720" rIns="91440" bIns="45720" rtlCol="0" anchor="ctr">
            <a:normAutofit fontScale="90000" lnSpcReduction="20000"/>
          </a:bodyPr>
          <a:lstStyle>
            <a:lvl1pPr algn="l" defTabSz="457200" rtl="0" eaLnBrk="1" latinLnBrk="0" hangingPunct="1">
              <a:spcBef>
                <a:spcPct val="0"/>
              </a:spcBef>
              <a:buNone/>
              <a:defRPr sz="2000" b="1" kern="1200">
                <a:solidFill>
                  <a:schemeClr val="tx1"/>
                </a:solidFill>
                <a:latin typeface="Century Gothic" panose="020B0502020202020204" pitchFamily="34" charset="0"/>
                <a:ea typeface="+mj-ea"/>
                <a:cs typeface="+mj-cs"/>
              </a:defRPr>
            </a:lvl1pPr>
          </a:lstStyle>
          <a:p>
            <a:r>
              <a:rPr lang="fr-FR" dirty="0"/>
              <a:t>1. Screening on Sanctions </a:t>
            </a:r>
            <a:r>
              <a:rPr lang="fr-FR" dirty="0" err="1"/>
              <a:t>Lists</a:t>
            </a:r>
            <a:endParaRPr lang="fr-FR" dirty="0"/>
          </a:p>
        </p:txBody>
      </p:sp>
      <p:sp>
        <p:nvSpPr>
          <p:cNvPr id="11" name="ZoneTexte 10">
            <a:extLst>
              <a:ext uri="{FF2B5EF4-FFF2-40B4-BE49-F238E27FC236}">
                <a16:creationId xmlns:a16="http://schemas.microsoft.com/office/drawing/2014/main" id="{3384BF2B-FCA4-694E-2D3B-31F3EA0D3E7F}"/>
              </a:ext>
            </a:extLst>
          </p:cNvPr>
          <p:cNvSpPr txBox="1"/>
          <p:nvPr/>
        </p:nvSpPr>
        <p:spPr>
          <a:xfrm>
            <a:off x="251520" y="620688"/>
            <a:ext cx="7988200" cy="323165"/>
          </a:xfrm>
          <a:prstGeom prst="rect">
            <a:avLst/>
          </a:prstGeom>
          <a:noFill/>
        </p:spPr>
        <p:txBody>
          <a:bodyPr wrap="square" rtlCol="0">
            <a:spAutoFit/>
          </a:bodyPr>
          <a:lstStyle/>
          <a:p>
            <a:r>
              <a:rPr lang="fr-FR" sz="1500" b="1" dirty="0">
                <a:latin typeface="Century Gothic" panose="020B0502020202020204" pitchFamily="34" charset="0"/>
                <a:ea typeface="+mj-ea"/>
                <a:cs typeface="+mj-cs"/>
              </a:rPr>
              <a:t>1.2 – Information to </a:t>
            </a:r>
            <a:r>
              <a:rPr lang="fr-FR" sz="1500" b="1" dirty="0" err="1">
                <a:latin typeface="Century Gothic" panose="020B0502020202020204" pitchFamily="34" charset="0"/>
                <a:ea typeface="+mj-ea"/>
                <a:cs typeface="+mj-cs"/>
              </a:rPr>
              <a:t>fill</a:t>
            </a:r>
            <a:r>
              <a:rPr lang="fr-FR" sz="1500" b="1" dirty="0">
                <a:latin typeface="Century Gothic" panose="020B0502020202020204" pitchFamily="34" charset="0"/>
                <a:ea typeface="+mj-ea"/>
                <a:cs typeface="+mj-cs"/>
              </a:rPr>
              <a:t> in (1/3)</a:t>
            </a:r>
          </a:p>
        </p:txBody>
      </p:sp>
    </p:spTree>
    <p:extLst>
      <p:ext uri="{BB962C8B-B14F-4D97-AF65-F5344CB8AC3E}">
        <p14:creationId xmlns:p14="http://schemas.microsoft.com/office/powerpoint/2010/main" val="38056268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ZoneTexte 45"/>
          <p:cNvSpPr txBox="1"/>
          <p:nvPr/>
        </p:nvSpPr>
        <p:spPr>
          <a:xfrm>
            <a:off x="539687" y="971295"/>
            <a:ext cx="8161200" cy="738664"/>
          </a:xfrm>
          <a:prstGeom prst="rect">
            <a:avLst/>
          </a:prstGeom>
          <a:noFill/>
          <a:ln>
            <a:solidFill>
              <a:schemeClr val="tx1"/>
            </a:solidFill>
          </a:ln>
        </p:spPr>
        <p:txBody>
          <a:bodyPr wrap="square" rtlCol="0">
            <a:spAutoFit/>
          </a:bodyPr>
          <a:lstStyle/>
          <a:p>
            <a:pPr algn="just"/>
            <a:r>
              <a:rPr lang="en-US" sz="1400" dirty="0"/>
              <a:t>Any screening on financial sanctions lists requires prior collection of information about the concerned third party: name and surname of the individual, or company name for a legal entity.</a:t>
            </a:r>
          </a:p>
        </p:txBody>
      </p:sp>
      <p:sp>
        <p:nvSpPr>
          <p:cNvPr id="5" name="Titre 12">
            <a:extLst>
              <a:ext uri="{FF2B5EF4-FFF2-40B4-BE49-F238E27FC236}">
                <a16:creationId xmlns:a16="http://schemas.microsoft.com/office/drawing/2014/main" id="{C03438E3-AB72-7C7E-6330-E09E2873892F}"/>
              </a:ext>
            </a:extLst>
          </p:cNvPr>
          <p:cNvSpPr txBox="1">
            <a:spLocks/>
          </p:cNvSpPr>
          <p:nvPr/>
        </p:nvSpPr>
        <p:spPr>
          <a:xfrm>
            <a:off x="251520" y="312041"/>
            <a:ext cx="8424936" cy="337790"/>
          </a:xfrm>
          <a:prstGeom prst="rect">
            <a:avLst/>
          </a:prstGeom>
        </p:spPr>
        <p:txBody>
          <a:bodyPr vert="horz" lIns="91440" tIns="45720" rIns="91440" bIns="45720" rtlCol="0" anchor="ctr">
            <a:normAutofit fontScale="90000" lnSpcReduction="20000"/>
          </a:bodyPr>
          <a:lstStyle>
            <a:lvl1pPr algn="l" defTabSz="457200" rtl="0" eaLnBrk="1" latinLnBrk="0" hangingPunct="1">
              <a:spcBef>
                <a:spcPct val="0"/>
              </a:spcBef>
              <a:buNone/>
              <a:defRPr sz="2000" b="1" kern="1200">
                <a:solidFill>
                  <a:schemeClr val="tx1"/>
                </a:solidFill>
                <a:latin typeface="Century Gothic" panose="020B0502020202020204" pitchFamily="34" charset="0"/>
                <a:ea typeface="+mj-ea"/>
                <a:cs typeface="+mj-cs"/>
              </a:defRPr>
            </a:lvl1pPr>
          </a:lstStyle>
          <a:p>
            <a:r>
              <a:rPr lang="fr-FR" dirty="0"/>
              <a:t>1. Screening on Sanctions </a:t>
            </a:r>
            <a:r>
              <a:rPr lang="fr-FR" dirty="0" err="1"/>
              <a:t>Lists</a:t>
            </a:r>
            <a:endParaRPr lang="fr-FR" dirty="0"/>
          </a:p>
        </p:txBody>
      </p:sp>
      <p:sp>
        <p:nvSpPr>
          <p:cNvPr id="6" name="ZoneTexte 5">
            <a:extLst>
              <a:ext uri="{FF2B5EF4-FFF2-40B4-BE49-F238E27FC236}">
                <a16:creationId xmlns:a16="http://schemas.microsoft.com/office/drawing/2014/main" id="{327A0F47-783F-5FBE-EC4C-B476AB04CDB7}"/>
              </a:ext>
            </a:extLst>
          </p:cNvPr>
          <p:cNvSpPr txBox="1"/>
          <p:nvPr/>
        </p:nvSpPr>
        <p:spPr>
          <a:xfrm>
            <a:off x="251520" y="620688"/>
            <a:ext cx="7988200" cy="323165"/>
          </a:xfrm>
          <a:prstGeom prst="rect">
            <a:avLst/>
          </a:prstGeom>
          <a:noFill/>
        </p:spPr>
        <p:txBody>
          <a:bodyPr wrap="square" rtlCol="0">
            <a:spAutoFit/>
          </a:bodyPr>
          <a:lstStyle/>
          <a:p>
            <a:r>
              <a:rPr lang="fr-FR" sz="1500" b="1" dirty="0">
                <a:latin typeface="Century Gothic" panose="020B0502020202020204" pitchFamily="34" charset="0"/>
                <a:ea typeface="+mj-ea"/>
                <a:cs typeface="+mj-cs"/>
              </a:rPr>
              <a:t>1.2 – Information to </a:t>
            </a:r>
            <a:r>
              <a:rPr lang="fr-FR" sz="1500" b="1" dirty="0" err="1">
                <a:latin typeface="Century Gothic" panose="020B0502020202020204" pitchFamily="34" charset="0"/>
                <a:ea typeface="+mj-ea"/>
                <a:cs typeface="+mj-cs"/>
              </a:rPr>
              <a:t>fill</a:t>
            </a:r>
            <a:r>
              <a:rPr lang="fr-FR" sz="1500" b="1" dirty="0">
                <a:latin typeface="Century Gothic" panose="020B0502020202020204" pitchFamily="34" charset="0"/>
                <a:ea typeface="+mj-ea"/>
                <a:cs typeface="+mj-cs"/>
              </a:rPr>
              <a:t> in (2/3)</a:t>
            </a:r>
          </a:p>
        </p:txBody>
      </p:sp>
      <p:sp>
        <p:nvSpPr>
          <p:cNvPr id="9" name="ZoneTexte 8">
            <a:extLst>
              <a:ext uri="{FF2B5EF4-FFF2-40B4-BE49-F238E27FC236}">
                <a16:creationId xmlns:a16="http://schemas.microsoft.com/office/drawing/2014/main" id="{22F3951B-DF2C-FCD8-894F-DD06DC1C9A40}"/>
              </a:ext>
            </a:extLst>
          </p:cNvPr>
          <p:cNvSpPr txBox="1"/>
          <p:nvPr/>
        </p:nvSpPr>
        <p:spPr>
          <a:xfrm>
            <a:off x="539687" y="2852936"/>
            <a:ext cx="1620180" cy="738664"/>
          </a:xfrm>
          <a:prstGeom prst="rect">
            <a:avLst/>
          </a:prstGeom>
          <a:noFill/>
          <a:ln>
            <a:solidFill>
              <a:schemeClr val="tx1">
                <a:lumMod val="40000"/>
                <a:lumOff val="60000"/>
              </a:schemeClr>
            </a:solidFill>
          </a:ln>
        </p:spPr>
        <p:txBody>
          <a:bodyPr wrap="square" rtlCol="0">
            <a:spAutoFit/>
          </a:bodyPr>
          <a:lstStyle/>
          <a:p>
            <a:r>
              <a:rPr lang="en-US" sz="1400" dirty="0"/>
              <a:t>Fill in the individual’s first and last name</a:t>
            </a:r>
            <a:endParaRPr lang="fr-FR" sz="1400" dirty="0"/>
          </a:p>
        </p:txBody>
      </p:sp>
      <p:sp>
        <p:nvSpPr>
          <p:cNvPr id="10" name="ZoneTexte 9">
            <a:extLst>
              <a:ext uri="{FF2B5EF4-FFF2-40B4-BE49-F238E27FC236}">
                <a16:creationId xmlns:a16="http://schemas.microsoft.com/office/drawing/2014/main" id="{7D812944-8BE6-8479-16E9-A92996A081FA}"/>
              </a:ext>
            </a:extLst>
          </p:cNvPr>
          <p:cNvSpPr txBox="1"/>
          <p:nvPr/>
        </p:nvSpPr>
        <p:spPr>
          <a:xfrm>
            <a:off x="539688" y="3952345"/>
            <a:ext cx="2160104" cy="523220"/>
          </a:xfrm>
          <a:prstGeom prst="rect">
            <a:avLst/>
          </a:prstGeom>
          <a:noFill/>
          <a:ln>
            <a:solidFill>
              <a:schemeClr val="tx1">
                <a:lumMod val="40000"/>
                <a:lumOff val="60000"/>
              </a:schemeClr>
            </a:solidFill>
          </a:ln>
        </p:spPr>
        <p:txBody>
          <a:bodyPr wrap="square" rtlCol="0">
            <a:spAutoFit/>
          </a:bodyPr>
          <a:lstStyle/>
          <a:p>
            <a:r>
              <a:rPr lang="fr-FR" sz="1400" dirty="0"/>
              <a:t>Select</a:t>
            </a:r>
          </a:p>
          <a:p>
            <a:r>
              <a:rPr lang="fr-FR" sz="1400" dirty="0"/>
              <a:t>« Personne physique »</a:t>
            </a:r>
          </a:p>
        </p:txBody>
      </p:sp>
      <p:cxnSp>
        <p:nvCxnSpPr>
          <p:cNvPr id="11" name="Connecteur droit avec flèche 10">
            <a:extLst>
              <a:ext uri="{FF2B5EF4-FFF2-40B4-BE49-F238E27FC236}">
                <a16:creationId xmlns:a16="http://schemas.microsoft.com/office/drawing/2014/main" id="{760CF88C-4AE6-BE3A-E046-E2756FCCD79D}"/>
              </a:ext>
            </a:extLst>
          </p:cNvPr>
          <p:cNvCxnSpPr>
            <a:cxnSpLocks/>
          </p:cNvCxnSpPr>
          <p:nvPr/>
        </p:nvCxnSpPr>
        <p:spPr>
          <a:xfrm>
            <a:off x="2159867" y="3231560"/>
            <a:ext cx="1476028"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4" name="ZoneTexte 13">
            <a:extLst>
              <a:ext uri="{FF2B5EF4-FFF2-40B4-BE49-F238E27FC236}">
                <a16:creationId xmlns:a16="http://schemas.microsoft.com/office/drawing/2014/main" id="{0C1D2308-E6AF-2382-9857-810E2DE74B63}"/>
              </a:ext>
            </a:extLst>
          </p:cNvPr>
          <p:cNvSpPr txBox="1"/>
          <p:nvPr/>
        </p:nvSpPr>
        <p:spPr>
          <a:xfrm>
            <a:off x="2159867" y="1824138"/>
            <a:ext cx="4920840" cy="323165"/>
          </a:xfrm>
          <a:prstGeom prst="rect">
            <a:avLst/>
          </a:prstGeom>
          <a:noFill/>
          <a:ln>
            <a:solidFill>
              <a:schemeClr val="tx1">
                <a:lumMod val="40000"/>
                <a:lumOff val="60000"/>
              </a:schemeClr>
            </a:solidFill>
          </a:ln>
        </p:spPr>
        <p:txBody>
          <a:bodyPr wrap="square" rtlCol="0">
            <a:spAutoFit/>
          </a:bodyPr>
          <a:lstStyle/>
          <a:p>
            <a:pPr algn="ctr"/>
            <a:r>
              <a:rPr lang="fr-FR" sz="1500" i="1" dirty="0" err="1"/>
              <a:t>Search</a:t>
            </a:r>
            <a:r>
              <a:rPr lang="fr-FR" sz="1500" i="1" dirty="0"/>
              <a:t> for an </a:t>
            </a:r>
            <a:r>
              <a:rPr lang="fr-FR" sz="1500" i="1" dirty="0" err="1"/>
              <a:t>Individual</a:t>
            </a:r>
            <a:endParaRPr lang="en-US" sz="1500" i="1" dirty="0"/>
          </a:p>
        </p:txBody>
      </p:sp>
      <p:cxnSp>
        <p:nvCxnSpPr>
          <p:cNvPr id="17" name="Connecteur en angle 23">
            <a:extLst>
              <a:ext uri="{FF2B5EF4-FFF2-40B4-BE49-F238E27FC236}">
                <a16:creationId xmlns:a16="http://schemas.microsoft.com/office/drawing/2014/main" id="{C238DCA0-16A8-71D7-F62F-1F0811BEAEC0}"/>
              </a:ext>
            </a:extLst>
          </p:cNvPr>
          <p:cNvCxnSpPr>
            <a:cxnSpLocks/>
            <a:stCxn id="10" idx="3"/>
            <a:endCxn id="18" idx="1"/>
          </p:cNvCxnSpPr>
          <p:nvPr/>
        </p:nvCxnSpPr>
        <p:spPr>
          <a:xfrm flipV="1">
            <a:off x="2699792" y="3662103"/>
            <a:ext cx="936101" cy="551852"/>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pic>
        <p:nvPicPr>
          <p:cNvPr id="18" name="Image 17">
            <a:extLst>
              <a:ext uri="{FF2B5EF4-FFF2-40B4-BE49-F238E27FC236}">
                <a16:creationId xmlns:a16="http://schemas.microsoft.com/office/drawing/2014/main" id="{202F81D5-2131-6F7D-E0FA-EE596D0E742B}"/>
              </a:ext>
            </a:extLst>
          </p:cNvPr>
          <p:cNvPicPr>
            <a:picLocks noChangeAspect="1"/>
          </p:cNvPicPr>
          <p:nvPr/>
        </p:nvPicPr>
        <p:blipFill>
          <a:blip r:embed="rId3"/>
          <a:stretch>
            <a:fillRect/>
          </a:stretch>
        </p:blipFill>
        <p:spPr>
          <a:xfrm>
            <a:off x="3635893" y="2356357"/>
            <a:ext cx="5064993" cy="2611492"/>
          </a:xfrm>
          <a:prstGeom prst="rect">
            <a:avLst/>
          </a:prstGeom>
        </p:spPr>
      </p:pic>
      <p:sp>
        <p:nvSpPr>
          <p:cNvPr id="20" name="ZoneTexte 19">
            <a:extLst>
              <a:ext uri="{FF2B5EF4-FFF2-40B4-BE49-F238E27FC236}">
                <a16:creationId xmlns:a16="http://schemas.microsoft.com/office/drawing/2014/main" id="{64628CC7-538E-4C22-3E6B-EF0FF2EE8EDF}"/>
              </a:ext>
            </a:extLst>
          </p:cNvPr>
          <p:cNvSpPr txBox="1"/>
          <p:nvPr/>
        </p:nvSpPr>
        <p:spPr>
          <a:xfrm>
            <a:off x="539687" y="5013176"/>
            <a:ext cx="8136769" cy="646331"/>
          </a:xfrm>
          <a:prstGeom prst="rect">
            <a:avLst/>
          </a:prstGeom>
          <a:noFill/>
          <a:ln>
            <a:solidFill>
              <a:schemeClr val="tx1"/>
            </a:solidFill>
          </a:ln>
        </p:spPr>
        <p:txBody>
          <a:bodyPr wrap="square" rtlCol="0">
            <a:spAutoFit/>
          </a:bodyPr>
          <a:lstStyle/>
          <a:p>
            <a:pPr algn="just"/>
            <a:r>
              <a:rPr lang="en-US" sz="1200" b="1" dirty="0"/>
              <a:t>Do not fill in the “Date de naissance”, “</a:t>
            </a:r>
            <a:r>
              <a:rPr lang="en-US" sz="1200" b="1" dirty="0" err="1"/>
              <a:t>Nationalité</a:t>
            </a:r>
            <a:r>
              <a:rPr lang="en-US" sz="1200" b="1" dirty="0"/>
              <a:t> </a:t>
            </a:r>
            <a:r>
              <a:rPr lang="en-US" sz="1200" b="1" dirty="0" err="1"/>
              <a:t>ou</a:t>
            </a:r>
            <a:r>
              <a:rPr lang="en-US" sz="1200" b="1" dirty="0"/>
              <a:t> lieu de naissance” and “</a:t>
            </a:r>
            <a:r>
              <a:rPr lang="en-US" sz="1200" b="1" dirty="0" err="1"/>
              <a:t>Fondements</a:t>
            </a:r>
            <a:r>
              <a:rPr lang="en-US" sz="1200" b="1" dirty="0"/>
              <a:t> </a:t>
            </a:r>
            <a:r>
              <a:rPr lang="en-US" sz="1200" b="1" dirty="0" err="1"/>
              <a:t>Juridique</a:t>
            </a:r>
            <a:r>
              <a:rPr lang="en-US" sz="1200" b="1" dirty="0"/>
              <a:t>” data fields. Date of birth and nationality/place of birth may be used as discriminatory criteria if there are many positive responses once the search has been run. </a:t>
            </a:r>
            <a:endParaRPr lang="fr-FR" sz="1200" b="1" dirty="0"/>
          </a:p>
        </p:txBody>
      </p:sp>
      <p:sp>
        <p:nvSpPr>
          <p:cNvPr id="21" name="ZoneTexte 20">
            <a:extLst>
              <a:ext uri="{FF2B5EF4-FFF2-40B4-BE49-F238E27FC236}">
                <a16:creationId xmlns:a16="http://schemas.microsoft.com/office/drawing/2014/main" id="{0F877CDA-77F0-02DD-6F54-62EC85B9FA18}"/>
              </a:ext>
            </a:extLst>
          </p:cNvPr>
          <p:cNvSpPr txBox="1"/>
          <p:nvPr/>
        </p:nvSpPr>
        <p:spPr>
          <a:xfrm>
            <a:off x="539687" y="5805264"/>
            <a:ext cx="8161200" cy="707886"/>
          </a:xfrm>
          <a:prstGeom prst="rect">
            <a:avLst/>
          </a:prstGeom>
          <a:noFill/>
          <a:ln>
            <a:solidFill>
              <a:schemeClr val="tx1"/>
            </a:solidFill>
          </a:ln>
        </p:spPr>
        <p:txBody>
          <a:bodyPr wrap="square" rtlCol="0">
            <a:spAutoFit/>
          </a:bodyPr>
          <a:lstStyle/>
          <a:p>
            <a:pPr algn="just"/>
            <a:r>
              <a:rPr lang="en-US" sz="1000" i="1" dirty="0"/>
              <a:t>When filling in the individual's first and last name : </a:t>
            </a:r>
          </a:p>
          <a:p>
            <a:pPr marL="171450" indent="-171450" algn="just">
              <a:buFont typeface="Arial" panose="020B0604020202020204" pitchFamily="34" charset="0"/>
              <a:buChar char="•"/>
            </a:pPr>
            <a:r>
              <a:rPr lang="en-US" sz="1000" i="1" dirty="0"/>
              <a:t>The surname and first name can be written in any order, without the need for capitals</a:t>
            </a:r>
          </a:p>
          <a:p>
            <a:pPr marL="171450" indent="-171450" algn="just">
              <a:buFont typeface="Arial" panose="020B0604020202020204" pitchFamily="34" charset="0"/>
              <a:buChar char="•"/>
            </a:pPr>
            <a:r>
              <a:rPr lang="en-US" sz="1000" i="1" dirty="0"/>
              <a:t>Accents in the surname and first name must be used correctly</a:t>
            </a:r>
          </a:p>
          <a:p>
            <a:pPr marL="171450" indent="-171450" algn="just">
              <a:buFont typeface="Arial" panose="020B0604020202020204" pitchFamily="34" charset="0"/>
              <a:buChar char="•"/>
            </a:pPr>
            <a:r>
              <a:rPr lang="en-US" sz="1000" i="1" dirty="0"/>
              <a:t>Special characters must be respected: hyphens (-), ‘ç’, accents and other types of special characters</a:t>
            </a:r>
            <a:endParaRPr lang="fr-FR" sz="1000" i="1" dirty="0"/>
          </a:p>
        </p:txBody>
      </p:sp>
    </p:spTree>
    <p:extLst>
      <p:ext uri="{BB962C8B-B14F-4D97-AF65-F5344CB8AC3E}">
        <p14:creationId xmlns:p14="http://schemas.microsoft.com/office/powerpoint/2010/main" val="36038730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Image 22"/>
          <p:cNvPicPr/>
          <p:nvPr/>
        </p:nvPicPr>
        <p:blipFill rotWithShape="1">
          <a:blip r:embed="rId3"/>
          <a:srcRect l="57650" t="39796" b="6081"/>
          <a:stretch/>
        </p:blipFill>
        <p:spPr bwMode="auto">
          <a:xfrm>
            <a:off x="3275856" y="1988840"/>
            <a:ext cx="5425031" cy="2916014"/>
          </a:xfrm>
          <a:prstGeom prst="rect">
            <a:avLst/>
          </a:prstGeom>
          <a:ln>
            <a:noFill/>
          </a:ln>
          <a:extLst>
            <a:ext uri="{53640926-AAD7-44D8-BBD7-CCE9431645EC}">
              <a14:shadowObscured xmlns:a14="http://schemas.microsoft.com/office/drawing/2010/main"/>
            </a:ext>
          </a:extLst>
        </p:spPr>
      </p:pic>
      <p:sp>
        <p:nvSpPr>
          <p:cNvPr id="27" name="Ellipse 26"/>
          <p:cNvSpPr/>
          <p:nvPr/>
        </p:nvSpPr>
        <p:spPr>
          <a:xfrm>
            <a:off x="3419168" y="2060848"/>
            <a:ext cx="144720" cy="2216723"/>
          </a:xfrm>
          <a:prstGeom prst="ellipse">
            <a:avLst/>
          </a:prstGeom>
          <a:no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cxnSp>
        <p:nvCxnSpPr>
          <p:cNvPr id="33" name="Connecteur droit avec flèche 32"/>
          <p:cNvCxnSpPr>
            <a:cxnSpLocks/>
          </p:cNvCxnSpPr>
          <p:nvPr/>
        </p:nvCxnSpPr>
        <p:spPr>
          <a:xfrm>
            <a:off x="2411760" y="3156764"/>
            <a:ext cx="1007408" cy="0"/>
          </a:xfrm>
          <a:prstGeom prst="straightConnector1">
            <a:avLst/>
          </a:prstGeom>
          <a:ln>
            <a:solidFill>
              <a:srgbClr val="FF0000"/>
            </a:solidFill>
            <a:tailEnd type="triangle"/>
          </a:ln>
        </p:spPr>
        <p:style>
          <a:lnRef idx="3">
            <a:schemeClr val="accent6"/>
          </a:lnRef>
          <a:fillRef idx="0">
            <a:schemeClr val="accent6"/>
          </a:fillRef>
          <a:effectRef idx="2">
            <a:schemeClr val="accent6"/>
          </a:effectRef>
          <a:fontRef idx="minor">
            <a:schemeClr val="tx1"/>
          </a:fontRef>
        </p:style>
      </p:cxnSp>
      <p:sp>
        <p:nvSpPr>
          <p:cNvPr id="35" name="ZoneTexte 34"/>
          <p:cNvSpPr txBox="1"/>
          <p:nvPr/>
        </p:nvSpPr>
        <p:spPr>
          <a:xfrm>
            <a:off x="251521" y="2495044"/>
            <a:ext cx="2159956" cy="2062103"/>
          </a:xfrm>
          <a:prstGeom prst="rect">
            <a:avLst/>
          </a:prstGeom>
          <a:noFill/>
          <a:ln>
            <a:solidFill>
              <a:schemeClr val="tx1">
                <a:lumMod val="40000"/>
                <a:lumOff val="60000"/>
              </a:schemeClr>
            </a:solidFill>
          </a:ln>
        </p:spPr>
        <p:txBody>
          <a:bodyPr wrap="square" rtlCol="0">
            <a:spAutoFit/>
          </a:bodyPr>
          <a:lstStyle/>
          <a:p>
            <a:pPr algn="just"/>
            <a:r>
              <a:rPr lang="en-US" sz="1600" dirty="0"/>
              <a:t>In the Sanctions Regime section, select all the lists from the dropdown list (including the French, European and United Nations lists)</a:t>
            </a:r>
          </a:p>
        </p:txBody>
      </p:sp>
      <p:sp>
        <p:nvSpPr>
          <p:cNvPr id="41" name="Ellipse 40"/>
          <p:cNvSpPr/>
          <p:nvPr/>
        </p:nvSpPr>
        <p:spPr>
          <a:xfrm>
            <a:off x="5762265" y="4064705"/>
            <a:ext cx="847399" cy="253635"/>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42" name="Ellipse 41"/>
          <p:cNvSpPr/>
          <p:nvPr/>
        </p:nvSpPr>
        <p:spPr>
          <a:xfrm>
            <a:off x="2092655" y="2135883"/>
            <a:ext cx="318821" cy="285005"/>
          </a:xfrm>
          <a:prstGeom prst="ellipse">
            <a:avLst/>
          </a:prstGeom>
          <a:noFill/>
          <a:ln>
            <a:solidFill>
              <a:srgbClr val="E7141B"/>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solidFill>
                  <a:schemeClr val="accent2"/>
                </a:solidFill>
              </a:rPr>
              <a:t>1</a:t>
            </a:r>
          </a:p>
        </p:txBody>
      </p:sp>
      <p:sp>
        <p:nvSpPr>
          <p:cNvPr id="43" name="Ellipse 42"/>
          <p:cNvSpPr/>
          <p:nvPr/>
        </p:nvSpPr>
        <p:spPr>
          <a:xfrm>
            <a:off x="1240261" y="4800179"/>
            <a:ext cx="318821" cy="285005"/>
          </a:xfrm>
          <a:prstGeom prst="ellipse">
            <a:avLst/>
          </a:prstGeom>
          <a:noFill/>
          <a:ln>
            <a:solidFill>
              <a:srgbClr val="E7141B"/>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solidFill>
                  <a:schemeClr val="accent2"/>
                </a:solidFill>
              </a:rPr>
              <a:t>2</a:t>
            </a:r>
          </a:p>
        </p:txBody>
      </p:sp>
      <p:sp>
        <p:nvSpPr>
          <p:cNvPr id="46" name="ZoneTexte 45"/>
          <p:cNvSpPr txBox="1"/>
          <p:nvPr/>
        </p:nvSpPr>
        <p:spPr>
          <a:xfrm>
            <a:off x="1240261" y="5144352"/>
            <a:ext cx="2443533" cy="1077218"/>
          </a:xfrm>
          <a:prstGeom prst="rect">
            <a:avLst/>
          </a:prstGeom>
          <a:noFill/>
          <a:ln>
            <a:solidFill>
              <a:schemeClr val="tx1">
                <a:lumMod val="40000"/>
                <a:lumOff val="60000"/>
              </a:schemeClr>
            </a:solidFill>
          </a:ln>
        </p:spPr>
        <p:txBody>
          <a:bodyPr wrap="square" rtlCol="0">
            <a:spAutoFit/>
          </a:bodyPr>
          <a:lstStyle/>
          <a:p>
            <a:pPr algn="just"/>
            <a:r>
              <a:rPr lang="en-US" sz="1600" dirty="0"/>
              <a:t>Click on “</a:t>
            </a:r>
            <a:r>
              <a:rPr lang="en-US" sz="1600" dirty="0" err="1"/>
              <a:t>Filtrer</a:t>
            </a:r>
            <a:r>
              <a:rPr lang="en-US" sz="1600" dirty="0"/>
              <a:t> la </a:t>
            </a:r>
            <a:r>
              <a:rPr lang="en-US" sz="1600" dirty="0" err="1"/>
              <a:t>liste</a:t>
            </a:r>
            <a:r>
              <a:rPr lang="en-US" sz="1600" dirty="0"/>
              <a:t> des </a:t>
            </a:r>
            <a:r>
              <a:rPr lang="en-US" sz="1600" dirty="0" err="1"/>
              <a:t>registres</a:t>
            </a:r>
            <a:r>
              <a:rPr lang="en-US" sz="1600" dirty="0"/>
              <a:t>” to launch the screening on the sanction lists</a:t>
            </a:r>
          </a:p>
        </p:txBody>
      </p:sp>
      <p:sp>
        <p:nvSpPr>
          <p:cNvPr id="48" name="ZoneTexte 47"/>
          <p:cNvSpPr txBox="1"/>
          <p:nvPr/>
        </p:nvSpPr>
        <p:spPr>
          <a:xfrm>
            <a:off x="539687" y="971295"/>
            <a:ext cx="8161200" cy="523220"/>
          </a:xfrm>
          <a:prstGeom prst="rect">
            <a:avLst/>
          </a:prstGeom>
          <a:noFill/>
          <a:ln>
            <a:solidFill>
              <a:schemeClr val="tx1"/>
            </a:solidFill>
          </a:ln>
        </p:spPr>
        <p:txBody>
          <a:bodyPr wrap="square" rtlCol="0">
            <a:spAutoFit/>
          </a:bodyPr>
          <a:lstStyle/>
          <a:p>
            <a:pPr algn="just"/>
            <a:r>
              <a:rPr lang="en-US" sz="1400" dirty="0"/>
              <a:t>The financial sanctions lists required by the AFD for screening on financial sanctions lists are those of France, the European Union, and the United Nations.</a:t>
            </a:r>
            <a:endParaRPr lang="fr-FR" sz="1400" dirty="0"/>
          </a:p>
        </p:txBody>
      </p:sp>
      <p:cxnSp>
        <p:nvCxnSpPr>
          <p:cNvPr id="7" name="Connecteur en angle 6"/>
          <p:cNvCxnSpPr>
            <a:stCxn id="46" idx="3"/>
            <a:endCxn id="41" idx="2"/>
          </p:cNvCxnSpPr>
          <p:nvPr/>
        </p:nvCxnSpPr>
        <p:spPr>
          <a:xfrm flipV="1">
            <a:off x="3683794" y="4191523"/>
            <a:ext cx="2078471" cy="1491438"/>
          </a:xfrm>
          <a:prstGeom prst="bentConnector3">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4" name="Titre 12">
            <a:extLst>
              <a:ext uri="{FF2B5EF4-FFF2-40B4-BE49-F238E27FC236}">
                <a16:creationId xmlns:a16="http://schemas.microsoft.com/office/drawing/2014/main" id="{DC12BE28-2CA2-EA87-4152-43E6544A9B27}"/>
              </a:ext>
            </a:extLst>
          </p:cNvPr>
          <p:cNvSpPr txBox="1">
            <a:spLocks/>
          </p:cNvSpPr>
          <p:nvPr/>
        </p:nvSpPr>
        <p:spPr>
          <a:xfrm>
            <a:off x="251520" y="312041"/>
            <a:ext cx="8424936" cy="337790"/>
          </a:xfrm>
          <a:prstGeom prst="rect">
            <a:avLst/>
          </a:prstGeom>
        </p:spPr>
        <p:txBody>
          <a:bodyPr vert="horz" lIns="91440" tIns="45720" rIns="91440" bIns="45720" rtlCol="0" anchor="ctr">
            <a:normAutofit fontScale="90000" lnSpcReduction="20000"/>
          </a:bodyPr>
          <a:lstStyle>
            <a:lvl1pPr algn="l" defTabSz="457200" rtl="0" eaLnBrk="1" latinLnBrk="0" hangingPunct="1">
              <a:spcBef>
                <a:spcPct val="0"/>
              </a:spcBef>
              <a:buNone/>
              <a:defRPr sz="2000" b="1" kern="1200">
                <a:solidFill>
                  <a:schemeClr val="tx1"/>
                </a:solidFill>
                <a:latin typeface="Century Gothic" panose="020B0502020202020204" pitchFamily="34" charset="0"/>
                <a:ea typeface="+mj-ea"/>
                <a:cs typeface="+mj-cs"/>
              </a:defRPr>
            </a:lvl1pPr>
          </a:lstStyle>
          <a:p>
            <a:r>
              <a:rPr lang="fr-FR" dirty="0"/>
              <a:t>1. Screening on Sanctions </a:t>
            </a:r>
            <a:r>
              <a:rPr lang="fr-FR" dirty="0" err="1"/>
              <a:t>Lists</a:t>
            </a:r>
            <a:endParaRPr lang="fr-FR" dirty="0"/>
          </a:p>
        </p:txBody>
      </p:sp>
      <p:sp>
        <p:nvSpPr>
          <p:cNvPr id="5" name="ZoneTexte 4">
            <a:extLst>
              <a:ext uri="{FF2B5EF4-FFF2-40B4-BE49-F238E27FC236}">
                <a16:creationId xmlns:a16="http://schemas.microsoft.com/office/drawing/2014/main" id="{A88F4361-1150-BF63-DCBC-9C28EE36126D}"/>
              </a:ext>
            </a:extLst>
          </p:cNvPr>
          <p:cNvSpPr txBox="1"/>
          <p:nvPr/>
        </p:nvSpPr>
        <p:spPr>
          <a:xfrm>
            <a:off x="251520" y="620688"/>
            <a:ext cx="7988200" cy="323165"/>
          </a:xfrm>
          <a:prstGeom prst="rect">
            <a:avLst/>
          </a:prstGeom>
          <a:noFill/>
        </p:spPr>
        <p:txBody>
          <a:bodyPr wrap="square" rtlCol="0">
            <a:spAutoFit/>
          </a:bodyPr>
          <a:lstStyle/>
          <a:p>
            <a:r>
              <a:rPr lang="fr-FR" sz="1500" b="1" dirty="0">
                <a:latin typeface="Century Gothic" panose="020B0502020202020204" pitchFamily="34" charset="0"/>
                <a:ea typeface="+mj-ea"/>
                <a:cs typeface="+mj-cs"/>
              </a:rPr>
              <a:t>1.2 – Information to </a:t>
            </a:r>
            <a:r>
              <a:rPr lang="fr-FR" sz="1500" b="1" dirty="0" err="1">
                <a:latin typeface="Century Gothic" panose="020B0502020202020204" pitchFamily="34" charset="0"/>
                <a:ea typeface="+mj-ea"/>
                <a:cs typeface="+mj-cs"/>
              </a:rPr>
              <a:t>fill</a:t>
            </a:r>
            <a:r>
              <a:rPr lang="fr-FR" sz="1500" b="1" dirty="0">
                <a:latin typeface="Century Gothic" panose="020B0502020202020204" pitchFamily="34" charset="0"/>
                <a:ea typeface="+mj-ea"/>
                <a:cs typeface="+mj-cs"/>
              </a:rPr>
              <a:t> in (3/3)</a:t>
            </a:r>
          </a:p>
        </p:txBody>
      </p:sp>
    </p:spTree>
    <p:extLst>
      <p:ext uri="{BB962C8B-B14F-4D97-AF65-F5344CB8AC3E}">
        <p14:creationId xmlns:p14="http://schemas.microsoft.com/office/powerpoint/2010/main" val="32455328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ZoneTexte 13"/>
          <p:cNvSpPr txBox="1"/>
          <p:nvPr/>
        </p:nvSpPr>
        <p:spPr>
          <a:xfrm>
            <a:off x="2877699" y="6068035"/>
            <a:ext cx="3388601" cy="338554"/>
          </a:xfrm>
          <a:prstGeom prst="rect">
            <a:avLst/>
          </a:prstGeom>
          <a:noFill/>
          <a:ln>
            <a:solidFill>
              <a:schemeClr val="tx1">
                <a:lumMod val="40000"/>
                <a:lumOff val="60000"/>
              </a:schemeClr>
            </a:solidFill>
          </a:ln>
        </p:spPr>
        <p:txBody>
          <a:bodyPr wrap="square" rtlCol="0">
            <a:spAutoFit/>
          </a:bodyPr>
          <a:lstStyle/>
          <a:p>
            <a:pPr algn="ctr"/>
            <a:r>
              <a:rPr lang="en-US" sz="1600" dirty="0"/>
              <a:t>No matches on sanctions lists</a:t>
            </a:r>
          </a:p>
        </p:txBody>
      </p:sp>
      <p:pic>
        <p:nvPicPr>
          <p:cNvPr id="2" name="Image 1"/>
          <p:cNvPicPr>
            <a:picLocks noChangeAspect="1"/>
          </p:cNvPicPr>
          <p:nvPr/>
        </p:nvPicPr>
        <p:blipFill>
          <a:blip r:embed="rId3"/>
          <a:stretch>
            <a:fillRect/>
          </a:stretch>
        </p:blipFill>
        <p:spPr>
          <a:xfrm>
            <a:off x="1101350" y="2070281"/>
            <a:ext cx="6941300" cy="3364752"/>
          </a:xfrm>
          <a:prstGeom prst="rect">
            <a:avLst/>
          </a:prstGeom>
        </p:spPr>
      </p:pic>
      <p:sp>
        <p:nvSpPr>
          <p:cNvPr id="21" name="Ellipse 20"/>
          <p:cNvSpPr/>
          <p:nvPr/>
        </p:nvSpPr>
        <p:spPr>
          <a:xfrm>
            <a:off x="3392964" y="4651569"/>
            <a:ext cx="2358073" cy="360040"/>
          </a:xfrm>
          <a:prstGeom prst="ellipse">
            <a:avLst/>
          </a:prstGeom>
          <a:no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cxnSp>
        <p:nvCxnSpPr>
          <p:cNvPr id="15" name="Connecteur droit avec flèche 14"/>
          <p:cNvCxnSpPr/>
          <p:nvPr/>
        </p:nvCxnSpPr>
        <p:spPr>
          <a:xfrm flipV="1">
            <a:off x="4572000" y="5011609"/>
            <a:ext cx="0" cy="1027998"/>
          </a:xfrm>
          <a:prstGeom prst="straightConnector1">
            <a:avLst/>
          </a:prstGeom>
          <a:ln>
            <a:solidFill>
              <a:srgbClr val="FF0000"/>
            </a:solidFill>
            <a:tailEnd type="triangle"/>
          </a:ln>
        </p:spPr>
        <p:style>
          <a:lnRef idx="3">
            <a:schemeClr val="accent6"/>
          </a:lnRef>
          <a:fillRef idx="0">
            <a:schemeClr val="accent6"/>
          </a:fillRef>
          <a:effectRef idx="2">
            <a:schemeClr val="accent6"/>
          </a:effectRef>
          <a:fontRef idx="minor">
            <a:schemeClr val="tx1"/>
          </a:fontRef>
        </p:style>
      </p:cxnSp>
      <p:sp>
        <p:nvSpPr>
          <p:cNvPr id="26" name="ZoneTexte 25"/>
          <p:cNvSpPr txBox="1"/>
          <p:nvPr/>
        </p:nvSpPr>
        <p:spPr>
          <a:xfrm>
            <a:off x="647699" y="1340768"/>
            <a:ext cx="8161200" cy="523220"/>
          </a:xfrm>
          <a:prstGeom prst="rect">
            <a:avLst/>
          </a:prstGeom>
          <a:noFill/>
          <a:ln>
            <a:solidFill>
              <a:schemeClr val="tx1"/>
            </a:solidFill>
          </a:ln>
        </p:spPr>
        <p:txBody>
          <a:bodyPr wrap="square" rtlCol="0">
            <a:spAutoFit/>
          </a:bodyPr>
          <a:lstStyle/>
          <a:p>
            <a:pPr algn="just"/>
            <a:r>
              <a:rPr lang="en-US" sz="1400" dirty="0"/>
              <a:t>When the screening tool finds no match, the individual (or legal entity) being screened does not appear on the financial sanctions lists as of the date of the check.</a:t>
            </a:r>
          </a:p>
        </p:txBody>
      </p:sp>
      <p:sp>
        <p:nvSpPr>
          <p:cNvPr id="5" name="Titre 12">
            <a:extLst>
              <a:ext uri="{FF2B5EF4-FFF2-40B4-BE49-F238E27FC236}">
                <a16:creationId xmlns:a16="http://schemas.microsoft.com/office/drawing/2014/main" id="{E28EE477-6A70-801D-67B7-E67FE9D86535}"/>
              </a:ext>
            </a:extLst>
          </p:cNvPr>
          <p:cNvSpPr txBox="1">
            <a:spLocks/>
          </p:cNvSpPr>
          <p:nvPr/>
        </p:nvSpPr>
        <p:spPr>
          <a:xfrm>
            <a:off x="251520" y="312041"/>
            <a:ext cx="8424936" cy="337790"/>
          </a:xfrm>
          <a:prstGeom prst="rect">
            <a:avLst/>
          </a:prstGeom>
        </p:spPr>
        <p:txBody>
          <a:bodyPr vert="horz" lIns="91440" tIns="45720" rIns="91440" bIns="45720" rtlCol="0" anchor="ctr">
            <a:normAutofit fontScale="90000" lnSpcReduction="20000"/>
          </a:bodyPr>
          <a:lstStyle>
            <a:lvl1pPr algn="l" defTabSz="457200" rtl="0" eaLnBrk="1" latinLnBrk="0" hangingPunct="1">
              <a:spcBef>
                <a:spcPct val="0"/>
              </a:spcBef>
              <a:buNone/>
              <a:defRPr sz="2000" b="1" kern="1200">
                <a:solidFill>
                  <a:schemeClr val="tx1"/>
                </a:solidFill>
                <a:latin typeface="Century Gothic" panose="020B0502020202020204" pitchFamily="34" charset="0"/>
                <a:ea typeface="+mj-ea"/>
                <a:cs typeface="+mj-cs"/>
              </a:defRPr>
            </a:lvl1pPr>
          </a:lstStyle>
          <a:p>
            <a:r>
              <a:rPr lang="fr-FR" dirty="0"/>
              <a:t>1. Screening on Sanctions </a:t>
            </a:r>
            <a:r>
              <a:rPr lang="fr-FR" dirty="0" err="1"/>
              <a:t>Lists</a:t>
            </a:r>
            <a:endParaRPr lang="fr-FR" dirty="0"/>
          </a:p>
        </p:txBody>
      </p:sp>
      <p:sp>
        <p:nvSpPr>
          <p:cNvPr id="6" name="ZoneTexte 5">
            <a:extLst>
              <a:ext uri="{FF2B5EF4-FFF2-40B4-BE49-F238E27FC236}">
                <a16:creationId xmlns:a16="http://schemas.microsoft.com/office/drawing/2014/main" id="{22152501-FFB6-7C1E-BF0B-FE131F95AE31}"/>
              </a:ext>
            </a:extLst>
          </p:cNvPr>
          <p:cNvSpPr txBox="1"/>
          <p:nvPr/>
        </p:nvSpPr>
        <p:spPr>
          <a:xfrm>
            <a:off x="251520" y="613736"/>
            <a:ext cx="7988200" cy="323165"/>
          </a:xfrm>
          <a:prstGeom prst="rect">
            <a:avLst/>
          </a:prstGeom>
          <a:noFill/>
        </p:spPr>
        <p:txBody>
          <a:bodyPr wrap="square" rtlCol="0">
            <a:spAutoFit/>
          </a:bodyPr>
          <a:lstStyle/>
          <a:p>
            <a:r>
              <a:rPr lang="fr-FR" sz="1500" b="1" dirty="0">
                <a:latin typeface="Century Gothic" panose="020B0502020202020204" pitchFamily="34" charset="0"/>
                <a:ea typeface="+mj-ea"/>
                <a:cs typeface="+mj-cs"/>
              </a:rPr>
              <a:t>1.3 – </a:t>
            </a:r>
            <a:r>
              <a:rPr lang="fr-FR" sz="1500" b="1" dirty="0" err="1">
                <a:latin typeface="Century Gothic" panose="020B0502020202020204" pitchFamily="34" charset="0"/>
                <a:ea typeface="+mj-ea"/>
                <a:cs typeface="+mj-cs"/>
              </a:rPr>
              <a:t>Analysis</a:t>
            </a:r>
            <a:r>
              <a:rPr lang="fr-FR" sz="1500" b="1" dirty="0">
                <a:latin typeface="Century Gothic" panose="020B0502020202020204" pitchFamily="34" charset="0"/>
                <a:ea typeface="+mj-ea"/>
                <a:cs typeface="+mj-cs"/>
              </a:rPr>
              <a:t> of </a:t>
            </a:r>
            <a:r>
              <a:rPr lang="fr-FR" sz="1500" b="1" dirty="0" err="1">
                <a:latin typeface="Century Gothic" panose="020B0502020202020204" pitchFamily="34" charset="0"/>
                <a:ea typeface="+mj-ea"/>
                <a:cs typeface="+mj-cs"/>
              </a:rPr>
              <a:t>results</a:t>
            </a:r>
            <a:endParaRPr lang="fr-FR" sz="1500" b="1" dirty="0">
              <a:latin typeface="Century Gothic" panose="020B0502020202020204" pitchFamily="34" charset="0"/>
              <a:ea typeface="+mj-ea"/>
              <a:cs typeface="+mj-cs"/>
            </a:endParaRPr>
          </a:p>
        </p:txBody>
      </p:sp>
      <p:sp>
        <p:nvSpPr>
          <p:cNvPr id="7" name="ZoneTexte 6">
            <a:extLst>
              <a:ext uri="{FF2B5EF4-FFF2-40B4-BE49-F238E27FC236}">
                <a16:creationId xmlns:a16="http://schemas.microsoft.com/office/drawing/2014/main" id="{C6B65604-DA85-611A-3428-133382282C2F}"/>
              </a:ext>
            </a:extLst>
          </p:cNvPr>
          <p:cNvSpPr txBox="1"/>
          <p:nvPr/>
        </p:nvSpPr>
        <p:spPr>
          <a:xfrm>
            <a:off x="251520" y="900806"/>
            <a:ext cx="7988200" cy="292388"/>
          </a:xfrm>
          <a:prstGeom prst="rect">
            <a:avLst/>
          </a:prstGeom>
          <a:noFill/>
        </p:spPr>
        <p:txBody>
          <a:bodyPr wrap="square" rtlCol="0">
            <a:spAutoFit/>
          </a:bodyPr>
          <a:lstStyle/>
          <a:p>
            <a:r>
              <a:rPr lang="fr-FR" sz="1300" b="1" dirty="0">
                <a:latin typeface="Century Gothic" panose="020B0502020202020204" pitchFamily="34" charset="0"/>
                <a:ea typeface="+mj-ea"/>
                <a:cs typeface="+mj-cs"/>
              </a:rPr>
              <a:t>1.3.1 In case of </a:t>
            </a:r>
            <a:r>
              <a:rPr lang="fr-FR" sz="1300" b="1" dirty="0" err="1">
                <a:latin typeface="Century Gothic" panose="020B0502020202020204" pitchFamily="34" charset="0"/>
                <a:ea typeface="+mj-ea"/>
                <a:cs typeface="+mj-cs"/>
              </a:rPr>
              <a:t>negative</a:t>
            </a:r>
            <a:r>
              <a:rPr lang="fr-FR" sz="1300" b="1" dirty="0">
                <a:latin typeface="Century Gothic" panose="020B0502020202020204" pitchFamily="34" charset="0"/>
                <a:ea typeface="+mj-ea"/>
                <a:cs typeface="+mj-cs"/>
              </a:rPr>
              <a:t> hit</a:t>
            </a:r>
          </a:p>
        </p:txBody>
      </p:sp>
    </p:spTree>
    <p:extLst>
      <p:ext uri="{BB962C8B-B14F-4D97-AF65-F5344CB8AC3E}">
        <p14:creationId xmlns:p14="http://schemas.microsoft.com/office/powerpoint/2010/main" val="32274471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3"/>
          <a:stretch>
            <a:fillRect/>
          </a:stretch>
        </p:blipFill>
        <p:spPr>
          <a:xfrm>
            <a:off x="539552" y="2181104"/>
            <a:ext cx="8136904" cy="2683609"/>
          </a:xfrm>
          <a:prstGeom prst="rect">
            <a:avLst/>
          </a:prstGeom>
        </p:spPr>
      </p:pic>
      <p:sp>
        <p:nvSpPr>
          <p:cNvPr id="30" name="Rectangle à coins arrondis 29"/>
          <p:cNvSpPr/>
          <p:nvPr/>
        </p:nvSpPr>
        <p:spPr>
          <a:xfrm>
            <a:off x="7020272" y="3981304"/>
            <a:ext cx="1680615" cy="936104"/>
          </a:xfrm>
          <a:prstGeom prst="roundRect">
            <a:avLst/>
          </a:prstGeom>
          <a:no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32" name="Rectangle à coins arrondis 31"/>
          <p:cNvSpPr/>
          <p:nvPr/>
        </p:nvSpPr>
        <p:spPr>
          <a:xfrm>
            <a:off x="6302546" y="3981304"/>
            <a:ext cx="717726" cy="432048"/>
          </a:xfrm>
          <a:prstGeom prst="roundRect">
            <a:avLst/>
          </a:prstGeom>
          <a:no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37" name="ZoneTexte 36"/>
          <p:cNvSpPr txBox="1"/>
          <p:nvPr/>
        </p:nvSpPr>
        <p:spPr>
          <a:xfrm>
            <a:off x="1501226" y="5805986"/>
            <a:ext cx="2693545" cy="584775"/>
          </a:xfrm>
          <a:prstGeom prst="rect">
            <a:avLst/>
          </a:prstGeom>
          <a:noFill/>
          <a:ln>
            <a:solidFill>
              <a:schemeClr val="tx1">
                <a:lumMod val="40000"/>
                <a:lumOff val="60000"/>
              </a:schemeClr>
            </a:solidFill>
          </a:ln>
        </p:spPr>
        <p:txBody>
          <a:bodyPr wrap="square" rtlCol="0">
            <a:spAutoFit/>
          </a:bodyPr>
          <a:lstStyle/>
          <a:p>
            <a:pPr algn="just"/>
            <a:r>
              <a:rPr lang="en-US" sz="1600" dirty="0"/>
              <a:t>Indication of the legal basis for the hit</a:t>
            </a:r>
          </a:p>
        </p:txBody>
      </p:sp>
      <p:sp>
        <p:nvSpPr>
          <p:cNvPr id="39" name="ZoneTexte 38"/>
          <p:cNvSpPr txBox="1"/>
          <p:nvPr/>
        </p:nvSpPr>
        <p:spPr>
          <a:xfrm>
            <a:off x="4977905" y="5805986"/>
            <a:ext cx="3722982" cy="584775"/>
          </a:xfrm>
          <a:prstGeom prst="rect">
            <a:avLst/>
          </a:prstGeom>
          <a:noFill/>
          <a:ln>
            <a:solidFill>
              <a:schemeClr val="tx1">
                <a:lumMod val="40000"/>
                <a:lumOff val="60000"/>
              </a:schemeClr>
            </a:solidFill>
          </a:ln>
        </p:spPr>
        <p:txBody>
          <a:bodyPr wrap="square" rtlCol="0">
            <a:spAutoFit/>
          </a:bodyPr>
          <a:lstStyle/>
          <a:p>
            <a:pPr algn="just"/>
            <a:r>
              <a:rPr lang="en-US" sz="1600" dirty="0"/>
              <a:t>Explanation of the reason for being on the financial sanctions lists</a:t>
            </a:r>
          </a:p>
        </p:txBody>
      </p:sp>
      <p:sp>
        <p:nvSpPr>
          <p:cNvPr id="52" name="ZoneTexte 51"/>
          <p:cNvSpPr txBox="1"/>
          <p:nvPr/>
        </p:nvSpPr>
        <p:spPr>
          <a:xfrm>
            <a:off x="539687" y="1268760"/>
            <a:ext cx="8161200" cy="738664"/>
          </a:xfrm>
          <a:prstGeom prst="rect">
            <a:avLst/>
          </a:prstGeom>
          <a:noFill/>
          <a:ln>
            <a:solidFill>
              <a:schemeClr val="tx1"/>
            </a:solidFill>
          </a:ln>
        </p:spPr>
        <p:txBody>
          <a:bodyPr wrap="square" rtlCol="0">
            <a:spAutoFit/>
          </a:bodyPr>
          <a:lstStyle/>
          <a:p>
            <a:pPr algn="just"/>
            <a:r>
              <a:rPr lang="en-US" sz="1400" dirty="0"/>
              <a:t>When the screening tool identifies a result, it means that there is a positive match in the financial sanctions lists. The individual (or legal entity) checked appears on one of the financial sanctions lists (France, EU or UN) on the date of the check.</a:t>
            </a:r>
          </a:p>
        </p:txBody>
      </p:sp>
      <p:cxnSp>
        <p:nvCxnSpPr>
          <p:cNvPr id="14" name="Connecteur en angle 13"/>
          <p:cNvCxnSpPr>
            <a:cxnSpLocks/>
            <a:stCxn id="37" idx="0"/>
            <a:endCxn id="32" idx="2"/>
          </p:cNvCxnSpPr>
          <p:nvPr/>
        </p:nvCxnSpPr>
        <p:spPr>
          <a:xfrm rot="5400000" flipH="1" flipV="1">
            <a:off x="4058387" y="3202964"/>
            <a:ext cx="1392634" cy="3813410"/>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6" name="Connecteur droit avec flèche 15"/>
          <p:cNvCxnSpPr>
            <a:endCxn id="30" idx="2"/>
          </p:cNvCxnSpPr>
          <p:nvPr/>
        </p:nvCxnSpPr>
        <p:spPr>
          <a:xfrm flipH="1" flipV="1">
            <a:off x="7860580" y="4917408"/>
            <a:ext cx="0" cy="888578"/>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5" name="Titre 12">
            <a:extLst>
              <a:ext uri="{FF2B5EF4-FFF2-40B4-BE49-F238E27FC236}">
                <a16:creationId xmlns:a16="http://schemas.microsoft.com/office/drawing/2014/main" id="{579AAE40-DC49-01CB-DCF4-7BBBB36B88AC}"/>
              </a:ext>
            </a:extLst>
          </p:cNvPr>
          <p:cNvSpPr txBox="1">
            <a:spLocks/>
          </p:cNvSpPr>
          <p:nvPr/>
        </p:nvSpPr>
        <p:spPr>
          <a:xfrm>
            <a:off x="251520" y="312041"/>
            <a:ext cx="8424936" cy="337790"/>
          </a:xfrm>
          <a:prstGeom prst="rect">
            <a:avLst/>
          </a:prstGeom>
        </p:spPr>
        <p:txBody>
          <a:bodyPr vert="horz" lIns="91440" tIns="45720" rIns="91440" bIns="45720" rtlCol="0" anchor="ctr">
            <a:normAutofit fontScale="90000" lnSpcReduction="20000"/>
          </a:bodyPr>
          <a:lstStyle>
            <a:lvl1pPr algn="l" defTabSz="457200" rtl="0" eaLnBrk="1" latinLnBrk="0" hangingPunct="1">
              <a:spcBef>
                <a:spcPct val="0"/>
              </a:spcBef>
              <a:buNone/>
              <a:defRPr sz="2000" b="1" kern="1200">
                <a:solidFill>
                  <a:schemeClr val="tx1"/>
                </a:solidFill>
                <a:latin typeface="Century Gothic" panose="020B0502020202020204" pitchFamily="34" charset="0"/>
                <a:ea typeface="+mj-ea"/>
                <a:cs typeface="+mj-cs"/>
              </a:defRPr>
            </a:lvl1pPr>
          </a:lstStyle>
          <a:p>
            <a:r>
              <a:rPr lang="fr-FR" dirty="0"/>
              <a:t>1. Screening on Sanctions </a:t>
            </a:r>
            <a:r>
              <a:rPr lang="fr-FR" dirty="0" err="1"/>
              <a:t>Lists</a:t>
            </a:r>
            <a:endParaRPr lang="fr-FR" dirty="0"/>
          </a:p>
        </p:txBody>
      </p:sp>
      <p:sp>
        <p:nvSpPr>
          <p:cNvPr id="17" name="ZoneTexte 16">
            <a:extLst>
              <a:ext uri="{FF2B5EF4-FFF2-40B4-BE49-F238E27FC236}">
                <a16:creationId xmlns:a16="http://schemas.microsoft.com/office/drawing/2014/main" id="{D4DCE99E-C488-5F7D-604F-4F8AAF549387}"/>
              </a:ext>
            </a:extLst>
          </p:cNvPr>
          <p:cNvSpPr txBox="1"/>
          <p:nvPr/>
        </p:nvSpPr>
        <p:spPr>
          <a:xfrm>
            <a:off x="251520" y="613736"/>
            <a:ext cx="7988200" cy="323165"/>
          </a:xfrm>
          <a:prstGeom prst="rect">
            <a:avLst/>
          </a:prstGeom>
          <a:noFill/>
        </p:spPr>
        <p:txBody>
          <a:bodyPr wrap="square" rtlCol="0">
            <a:spAutoFit/>
          </a:bodyPr>
          <a:lstStyle/>
          <a:p>
            <a:r>
              <a:rPr lang="fr-FR" sz="1500" b="1" dirty="0">
                <a:latin typeface="Century Gothic" panose="020B0502020202020204" pitchFamily="34" charset="0"/>
                <a:ea typeface="+mj-ea"/>
                <a:cs typeface="+mj-cs"/>
              </a:rPr>
              <a:t>1.3 – </a:t>
            </a:r>
            <a:r>
              <a:rPr lang="fr-FR" sz="1500" b="1" dirty="0" err="1">
                <a:latin typeface="Century Gothic" panose="020B0502020202020204" pitchFamily="34" charset="0"/>
                <a:ea typeface="+mj-ea"/>
                <a:cs typeface="+mj-cs"/>
              </a:rPr>
              <a:t>Analysis</a:t>
            </a:r>
            <a:r>
              <a:rPr lang="fr-FR" sz="1500" b="1" dirty="0">
                <a:latin typeface="Century Gothic" panose="020B0502020202020204" pitchFamily="34" charset="0"/>
                <a:ea typeface="+mj-ea"/>
                <a:cs typeface="+mj-cs"/>
              </a:rPr>
              <a:t> of </a:t>
            </a:r>
            <a:r>
              <a:rPr lang="fr-FR" sz="1500" b="1" dirty="0" err="1">
                <a:latin typeface="Century Gothic" panose="020B0502020202020204" pitchFamily="34" charset="0"/>
                <a:ea typeface="+mj-ea"/>
                <a:cs typeface="+mj-cs"/>
              </a:rPr>
              <a:t>results</a:t>
            </a:r>
            <a:endParaRPr lang="fr-FR" sz="1500" b="1" dirty="0">
              <a:latin typeface="Century Gothic" panose="020B0502020202020204" pitchFamily="34" charset="0"/>
              <a:ea typeface="+mj-ea"/>
              <a:cs typeface="+mj-cs"/>
            </a:endParaRPr>
          </a:p>
        </p:txBody>
      </p:sp>
      <p:sp>
        <p:nvSpPr>
          <p:cNvPr id="18" name="ZoneTexte 17">
            <a:extLst>
              <a:ext uri="{FF2B5EF4-FFF2-40B4-BE49-F238E27FC236}">
                <a16:creationId xmlns:a16="http://schemas.microsoft.com/office/drawing/2014/main" id="{FDFBF5B8-5B6A-58EB-D596-B58EA218F0A6}"/>
              </a:ext>
            </a:extLst>
          </p:cNvPr>
          <p:cNvSpPr txBox="1"/>
          <p:nvPr/>
        </p:nvSpPr>
        <p:spPr>
          <a:xfrm>
            <a:off x="251520" y="900806"/>
            <a:ext cx="7988200" cy="292388"/>
          </a:xfrm>
          <a:prstGeom prst="rect">
            <a:avLst/>
          </a:prstGeom>
          <a:noFill/>
        </p:spPr>
        <p:txBody>
          <a:bodyPr wrap="square" rtlCol="0">
            <a:spAutoFit/>
          </a:bodyPr>
          <a:lstStyle/>
          <a:p>
            <a:r>
              <a:rPr lang="fr-FR" sz="1300" b="1" dirty="0">
                <a:latin typeface="Century Gothic" panose="020B0502020202020204" pitchFamily="34" charset="0"/>
                <a:ea typeface="+mj-ea"/>
                <a:cs typeface="+mj-cs"/>
              </a:rPr>
              <a:t>1.3.2 In case of positive hit (1/3)</a:t>
            </a:r>
          </a:p>
        </p:txBody>
      </p:sp>
    </p:spTree>
    <p:extLst>
      <p:ext uri="{BB962C8B-B14F-4D97-AF65-F5344CB8AC3E}">
        <p14:creationId xmlns:p14="http://schemas.microsoft.com/office/powerpoint/2010/main" val="18921609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3"/>
          <a:stretch>
            <a:fillRect/>
          </a:stretch>
        </p:blipFill>
        <p:spPr>
          <a:xfrm>
            <a:off x="1326518" y="2620560"/>
            <a:ext cx="6587538" cy="2172617"/>
          </a:xfrm>
          <a:prstGeom prst="rect">
            <a:avLst/>
          </a:prstGeom>
        </p:spPr>
      </p:pic>
      <p:sp>
        <p:nvSpPr>
          <p:cNvPr id="42" name="Rectangle à coins arrondis 41"/>
          <p:cNvSpPr/>
          <p:nvPr/>
        </p:nvSpPr>
        <p:spPr>
          <a:xfrm>
            <a:off x="2084173" y="4071651"/>
            <a:ext cx="1407707" cy="476945"/>
          </a:xfrm>
          <a:prstGeom prst="roundRect">
            <a:avLst/>
          </a:prstGeom>
          <a:no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48" name="Rectangle à coins arrondis 47"/>
          <p:cNvSpPr/>
          <p:nvPr/>
        </p:nvSpPr>
        <p:spPr>
          <a:xfrm>
            <a:off x="1403648" y="3266401"/>
            <a:ext cx="6413834" cy="594648"/>
          </a:xfrm>
          <a:prstGeom prst="roundRect">
            <a:avLst/>
          </a:prstGeom>
          <a:no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51" name="ZoneTexte 50"/>
          <p:cNvSpPr txBox="1"/>
          <p:nvPr/>
        </p:nvSpPr>
        <p:spPr>
          <a:xfrm>
            <a:off x="539549" y="4869160"/>
            <a:ext cx="8112460" cy="1615827"/>
          </a:xfrm>
          <a:prstGeom prst="rect">
            <a:avLst/>
          </a:prstGeom>
          <a:noFill/>
          <a:ln>
            <a:solidFill>
              <a:schemeClr val="tx1">
                <a:lumMod val="40000"/>
                <a:lumOff val="60000"/>
              </a:schemeClr>
            </a:solidFill>
          </a:ln>
        </p:spPr>
        <p:txBody>
          <a:bodyPr wrap="square" rtlCol="0">
            <a:spAutoFit/>
          </a:bodyPr>
          <a:lstStyle/>
          <a:p>
            <a:r>
              <a:rPr lang="en-US" sz="1100" dirty="0"/>
              <a:t>Check that the information you fill in is identical to the information in the result: </a:t>
            </a:r>
          </a:p>
          <a:p>
            <a:pPr marL="171450" indent="-171450">
              <a:buFont typeface="Arial" panose="020B0604020202020204" pitchFamily="34" charset="0"/>
              <a:buChar char="•"/>
            </a:pPr>
            <a:r>
              <a:rPr lang="en-US" sz="1100" dirty="0"/>
              <a:t>The surname and first name entered in the surname / first name / alias field must match the surname </a:t>
            </a:r>
            <a:r>
              <a:rPr lang="en-US" sz="1100" b="1" u="sng" dirty="0"/>
              <a:t>and</a:t>
            </a:r>
            <a:r>
              <a:rPr lang="en-US" sz="1100" dirty="0"/>
              <a:t> first name in the result</a:t>
            </a:r>
          </a:p>
          <a:p>
            <a:pPr marL="171450" indent="-171450">
              <a:buFont typeface="Arial" panose="020B0604020202020204" pitchFamily="34" charset="0"/>
              <a:buChar char="•"/>
            </a:pPr>
            <a:r>
              <a:rPr lang="en-US" sz="1100" dirty="0"/>
              <a:t>In the event of multiple hits or doubts, compare the date of birth and place of birth between the result and the person you are looking for</a:t>
            </a:r>
          </a:p>
          <a:p>
            <a:pPr marL="171450" indent="-171450">
              <a:buFont typeface="Century Gothic" panose="020B0502020202020204" pitchFamily="34" charset="0"/>
              <a:buChar char="→"/>
            </a:pPr>
            <a:r>
              <a:rPr lang="en-US" sz="1100" dirty="0"/>
              <a:t>To avoid false positives: to avoid a potential homonymy (same first name &amp; surname as another person), compare the date of birth and place of birth between the result and the person you are looking for.</a:t>
            </a:r>
          </a:p>
          <a:p>
            <a:r>
              <a:rPr lang="en-US" sz="1100" i="1" dirty="0"/>
              <a:t>For example, if the person searched for is “Vladimir Putin” then the result is positive, if the person searched for is “Thomas Putin” then we will have a false positive.</a:t>
            </a:r>
          </a:p>
        </p:txBody>
      </p:sp>
      <p:cxnSp>
        <p:nvCxnSpPr>
          <p:cNvPr id="18" name="Connecteur en angle 17"/>
          <p:cNvCxnSpPr>
            <a:cxnSpLocks/>
            <a:endCxn id="48" idx="1"/>
          </p:cNvCxnSpPr>
          <p:nvPr/>
        </p:nvCxnSpPr>
        <p:spPr>
          <a:xfrm rot="5400000" flipH="1" flipV="1">
            <a:off x="356871" y="3746401"/>
            <a:ext cx="1229452" cy="864101"/>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9" name="Connecteur droit avec flèche 18"/>
          <p:cNvCxnSpPr>
            <a:cxnSpLocks/>
            <a:endCxn id="42" idx="2"/>
          </p:cNvCxnSpPr>
          <p:nvPr/>
        </p:nvCxnSpPr>
        <p:spPr>
          <a:xfrm flipV="1">
            <a:off x="539547" y="4548596"/>
            <a:ext cx="2248480" cy="244581"/>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 name="ZoneTexte 1">
            <a:extLst>
              <a:ext uri="{FF2B5EF4-FFF2-40B4-BE49-F238E27FC236}">
                <a16:creationId xmlns:a16="http://schemas.microsoft.com/office/drawing/2014/main" id="{E20E16EB-A5D0-5E2C-99C8-8FEE7611BE29}"/>
              </a:ext>
            </a:extLst>
          </p:cNvPr>
          <p:cNvSpPr txBox="1"/>
          <p:nvPr/>
        </p:nvSpPr>
        <p:spPr>
          <a:xfrm>
            <a:off x="539687" y="1268760"/>
            <a:ext cx="8161200" cy="738664"/>
          </a:xfrm>
          <a:prstGeom prst="rect">
            <a:avLst/>
          </a:prstGeom>
          <a:noFill/>
          <a:ln>
            <a:solidFill>
              <a:schemeClr val="tx1"/>
            </a:solidFill>
          </a:ln>
        </p:spPr>
        <p:txBody>
          <a:bodyPr wrap="square" rtlCol="0">
            <a:spAutoFit/>
          </a:bodyPr>
          <a:lstStyle/>
          <a:p>
            <a:pPr algn="just"/>
            <a:r>
              <a:rPr lang="en-US" sz="1400" dirty="0"/>
              <a:t>When the screening tool identifies a result, it means that there is a positive match in the financial sanctions lists. The individual (or legal entity) checked appears on one of the financial sanctions lists (France, EU or UN) on the date of the check.</a:t>
            </a:r>
          </a:p>
        </p:txBody>
      </p:sp>
      <p:sp>
        <p:nvSpPr>
          <p:cNvPr id="7" name="ZoneTexte 6">
            <a:extLst>
              <a:ext uri="{FF2B5EF4-FFF2-40B4-BE49-F238E27FC236}">
                <a16:creationId xmlns:a16="http://schemas.microsoft.com/office/drawing/2014/main" id="{128FE361-D7DE-BEAA-3934-52FE9FC7E08A}"/>
              </a:ext>
            </a:extLst>
          </p:cNvPr>
          <p:cNvSpPr txBox="1"/>
          <p:nvPr/>
        </p:nvSpPr>
        <p:spPr>
          <a:xfrm>
            <a:off x="2159867" y="2169731"/>
            <a:ext cx="4920840" cy="323165"/>
          </a:xfrm>
          <a:prstGeom prst="rect">
            <a:avLst/>
          </a:prstGeom>
          <a:noFill/>
          <a:ln>
            <a:solidFill>
              <a:schemeClr val="tx1">
                <a:lumMod val="40000"/>
                <a:lumOff val="60000"/>
              </a:schemeClr>
            </a:solidFill>
          </a:ln>
        </p:spPr>
        <p:txBody>
          <a:bodyPr wrap="square" rtlCol="0">
            <a:spAutoFit/>
          </a:bodyPr>
          <a:lstStyle/>
          <a:p>
            <a:pPr algn="ctr"/>
            <a:r>
              <a:rPr lang="fr-FR" sz="1500" i="1" dirty="0" err="1"/>
              <a:t>Search</a:t>
            </a:r>
            <a:r>
              <a:rPr lang="fr-FR" sz="1500" i="1" dirty="0"/>
              <a:t> for an </a:t>
            </a:r>
            <a:r>
              <a:rPr lang="fr-FR" sz="1500" i="1" dirty="0" err="1"/>
              <a:t>Individual</a:t>
            </a:r>
            <a:endParaRPr lang="en-US" sz="1500" i="1" dirty="0"/>
          </a:p>
        </p:txBody>
      </p:sp>
      <p:sp>
        <p:nvSpPr>
          <p:cNvPr id="6" name="Titre 12">
            <a:extLst>
              <a:ext uri="{FF2B5EF4-FFF2-40B4-BE49-F238E27FC236}">
                <a16:creationId xmlns:a16="http://schemas.microsoft.com/office/drawing/2014/main" id="{9BF3273A-E586-C2C2-4CBF-6D39FE4A48B3}"/>
              </a:ext>
            </a:extLst>
          </p:cNvPr>
          <p:cNvSpPr txBox="1">
            <a:spLocks/>
          </p:cNvSpPr>
          <p:nvPr/>
        </p:nvSpPr>
        <p:spPr>
          <a:xfrm>
            <a:off x="251520" y="312041"/>
            <a:ext cx="8424936" cy="337790"/>
          </a:xfrm>
          <a:prstGeom prst="rect">
            <a:avLst/>
          </a:prstGeom>
        </p:spPr>
        <p:txBody>
          <a:bodyPr vert="horz" lIns="91440" tIns="45720" rIns="91440" bIns="45720" rtlCol="0" anchor="ctr">
            <a:normAutofit fontScale="90000" lnSpcReduction="20000"/>
          </a:bodyPr>
          <a:lstStyle>
            <a:lvl1pPr algn="l" defTabSz="457200" rtl="0" eaLnBrk="1" latinLnBrk="0" hangingPunct="1">
              <a:spcBef>
                <a:spcPct val="0"/>
              </a:spcBef>
              <a:buNone/>
              <a:defRPr sz="2000" b="1" kern="1200">
                <a:solidFill>
                  <a:schemeClr val="tx1"/>
                </a:solidFill>
                <a:latin typeface="Century Gothic" panose="020B0502020202020204" pitchFamily="34" charset="0"/>
                <a:ea typeface="+mj-ea"/>
                <a:cs typeface="+mj-cs"/>
              </a:defRPr>
            </a:lvl1pPr>
          </a:lstStyle>
          <a:p>
            <a:r>
              <a:rPr lang="fr-FR" dirty="0"/>
              <a:t>1. Screening on Sanctions </a:t>
            </a:r>
            <a:r>
              <a:rPr lang="fr-FR" dirty="0" err="1"/>
              <a:t>Lists</a:t>
            </a:r>
            <a:endParaRPr lang="fr-FR" dirty="0"/>
          </a:p>
        </p:txBody>
      </p:sp>
      <p:sp>
        <p:nvSpPr>
          <p:cNvPr id="8" name="ZoneTexte 7">
            <a:extLst>
              <a:ext uri="{FF2B5EF4-FFF2-40B4-BE49-F238E27FC236}">
                <a16:creationId xmlns:a16="http://schemas.microsoft.com/office/drawing/2014/main" id="{5576B6E4-B0DA-F2DF-7F04-81AD88F6FAC1}"/>
              </a:ext>
            </a:extLst>
          </p:cNvPr>
          <p:cNvSpPr txBox="1"/>
          <p:nvPr/>
        </p:nvSpPr>
        <p:spPr>
          <a:xfrm>
            <a:off x="251520" y="613736"/>
            <a:ext cx="7988200" cy="323165"/>
          </a:xfrm>
          <a:prstGeom prst="rect">
            <a:avLst/>
          </a:prstGeom>
          <a:noFill/>
        </p:spPr>
        <p:txBody>
          <a:bodyPr wrap="square" rtlCol="0">
            <a:spAutoFit/>
          </a:bodyPr>
          <a:lstStyle/>
          <a:p>
            <a:r>
              <a:rPr lang="fr-FR" sz="1500" b="1" dirty="0">
                <a:latin typeface="Century Gothic" panose="020B0502020202020204" pitchFamily="34" charset="0"/>
                <a:ea typeface="+mj-ea"/>
                <a:cs typeface="+mj-cs"/>
              </a:rPr>
              <a:t>1.3 – </a:t>
            </a:r>
            <a:r>
              <a:rPr lang="fr-FR" sz="1500" b="1" dirty="0" err="1">
                <a:latin typeface="Century Gothic" panose="020B0502020202020204" pitchFamily="34" charset="0"/>
                <a:ea typeface="+mj-ea"/>
                <a:cs typeface="+mj-cs"/>
              </a:rPr>
              <a:t>Analysis</a:t>
            </a:r>
            <a:r>
              <a:rPr lang="fr-FR" sz="1500" b="1" dirty="0">
                <a:latin typeface="Century Gothic" panose="020B0502020202020204" pitchFamily="34" charset="0"/>
                <a:ea typeface="+mj-ea"/>
                <a:cs typeface="+mj-cs"/>
              </a:rPr>
              <a:t> of </a:t>
            </a:r>
            <a:r>
              <a:rPr lang="fr-FR" sz="1500" b="1" dirty="0" err="1">
                <a:latin typeface="Century Gothic" panose="020B0502020202020204" pitchFamily="34" charset="0"/>
                <a:ea typeface="+mj-ea"/>
                <a:cs typeface="+mj-cs"/>
              </a:rPr>
              <a:t>results</a:t>
            </a:r>
            <a:endParaRPr lang="fr-FR" sz="1500" b="1" dirty="0">
              <a:latin typeface="Century Gothic" panose="020B0502020202020204" pitchFamily="34" charset="0"/>
              <a:ea typeface="+mj-ea"/>
              <a:cs typeface="+mj-cs"/>
            </a:endParaRPr>
          </a:p>
        </p:txBody>
      </p:sp>
      <p:sp>
        <p:nvSpPr>
          <p:cNvPr id="9" name="ZoneTexte 8">
            <a:extLst>
              <a:ext uri="{FF2B5EF4-FFF2-40B4-BE49-F238E27FC236}">
                <a16:creationId xmlns:a16="http://schemas.microsoft.com/office/drawing/2014/main" id="{97A975D0-3901-E8E6-16FE-73E754ECEEC4}"/>
              </a:ext>
            </a:extLst>
          </p:cNvPr>
          <p:cNvSpPr txBox="1"/>
          <p:nvPr/>
        </p:nvSpPr>
        <p:spPr>
          <a:xfrm>
            <a:off x="251520" y="900806"/>
            <a:ext cx="7988200" cy="292388"/>
          </a:xfrm>
          <a:prstGeom prst="rect">
            <a:avLst/>
          </a:prstGeom>
          <a:noFill/>
        </p:spPr>
        <p:txBody>
          <a:bodyPr wrap="square" rtlCol="0">
            <a:spAutoFit/>
          </a:bodyPr>
          <a:lstStyle/>
          <a:p>
            <a:r>
              <a:rPr lang="fr-FR" sz="1300" b="1" dirty="0">
                <a:latin typeface="Century Gothic" panose="020B0502020202020204" pitchFamily="34" charset="0"/>
                <a:ea typeface="+mj-ea"/>
                <a:cs typeface="+mj-cs"/>
              </a:rPr>
              <a:t>1.3.2 In case of positive hit (2/3)</a:t>
            </a:r>
          </a:p>
        </p:txBody>
      </p:sp>
    </p:spTree>
    <p:extLst>
      <p:ext uri="{BB962C8B-B14F-4D97-AF65-F5344CB8AC3E}">
        <p14:creationId xmlns:p14="http://schemas.microsoft.com/office/powerpoint/2010/main" val="1459657375"/>
      </p:ext>
    </p:extLst>
  </p:cSld>
  <p:clrMapOvr>
    <a:masterClrMapping/>
  </p:clrMapOvr>
</p:sld>
</file>

<file path=ppt/theme/theme1.xml><?xml version="1.0" encoding="utf-8"?>
<a:theme xmlns:a="http://schemas.openxmlformats.org/drawingml/2006/main" name="2_Office Theme">
  <a:themeElements>
    <a:clrScheme name="Custom 3">
      <a:dk1>
        <a:srgbClr val="250E62"/>
      </a:dk1>
      <a:lt1>
        <a:sysClr val="window" lastClr="FFFFFF"/>
      </a:lt1>
      <a:dk2>
        <a:srgbClr val="250E62"/>
      </a:dk2>
      <a:lt2>
        <a:srgbClr val="FFFFFF"/>
      </a:lt2>
      <a:accent1>
        <a:srgbClr val="21167D"/>
      </a:accent1>
      <a:accent2>
        <a:srgbClr val="DA291C"/>
      </a:accent2>
      <a:accent3>
        <a:srgbClr val="3F55AC"/>
      </a:accent3>
      <a:accent4>
        <a:srgbClr val="4B6BD5"/>
      </a:accent4>
      <a:accent5>
        <a:srgbClr val="E6433C"/>
      </a:accent5>
      <a:accent6>
        <a:srgbClr val="F86D66"/>
      </a:accent6>
      <a:hlink>
        <a:srgbClr val="0000FF"/>
      </a:hlink>
      <a:folHlink>
        <a:srgbClr val="18A6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_jp">
  <a:themeElements>
    <a:clrScheme name="AFD 1">
      <a:dk1>
        <a:srgbClr val="250E62"/>
      </a:dk1>
      <a:lt1>
        <a:sysClr val="window" lastClr="FFFFFF"/>
      </a:lt1>
      <a:dk2>
        <a:srgbClr val="250E62"/>
      </a:dk2>
      <a:lt2>
        <a:srgbClr val="FFFFFF"/>
      </a:lt2>
      <a:accent1>
        <a:srgbClr val="2F117D"/>
      </a:accent1>
      <a:accent2>
        <a:srgbClr val="DA291C"/>
      </a:accent2>
      <a:accent3>
        <a:srgbClr val="4D3AAC"/>
      </a:accent3>
      <a:accent4>
        <a:srgbClr val="626ED5"/>
      </a:accent4>
      <a:accent5>
        <a:srgbClr val="E6433C"/>
      </a:accent5>
      <a:accent6>
        <a:srgbClr val="F86D66"/>
      </a:accent6>
      <a:hlink>
        <a:srgbClr val="0000FF"/>
      </a:hlink>
      <a:folHlink>
        <a:srgbClr val="18A6FF"/>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FABCB3CE53142499D32237832E94A12" ma:contentTypeVersion="8" ma:contentTypeDescription="Crée un document." ma:contentTypeScope="" ma:versionID="6e639c912119fea4e9579fabbf178236">
  <xsd:schema xmlns:xsd="http://www.w3.org/2001/XMLSchema" xmlns:xs="http://www.w3.org/2001/XMLSchema" xmlns:p="http://schemas.microsoft.com/office/2006/metadata/properties" xmlns:ns2="2b85a7d9-0ec1-43dd-932f-efda6af89797" targetNamespace="http://schemas.microsoft.com/office/2006/metadata/properties" ma:root="true" ma:fieldsID="b056e36feebbb7d7249416dbd6eadf3b" ns2:_="">
    <xsd:import namespace="2b85a7d9-0ec1-43dd-932f-efda6af89797"/>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ObjectDetectorVersions"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b85a7d9-0ec1-43dd-932f-efda6af8979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A381CF9-9079-47EB-9DD8-228E49388A44}">
  <ds:schemaRefs>
    <ds:schemaRef ds:uri="http://schemas.microsoft.com/sharepoint/v3/contenttype/forms"/>
  </ds:schemaRefs>
</ds:datastoreItem>
</file>

<file path=customXml/itemProps2.xml><?xml version="1.0" encoding="utf-8"?>
<ds:datastoreItem xmlns:ds="http://schemas.openxmlformats.org/officeDocument/2006/customXml" ds:itemID="{C0E8E6BE-9452-45ED-9CEC-053AECDE5EE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b85a7d9-0ec1-43dd-932f-efda6af8979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32F60B6-3037-4559-BD5C-295F05428C38}">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Default Theme.thmx</Template>
  <TotalTime>19138</TotalTime>
  <Words>1247</Words>
  <Application>Microsoft Office PowerPoint</Application>
  <PresentationFormat>Affichage à l'écran (4:3)</PresentationFormat>
  <Paragraphs>96</Paragraphs>
  <Slides>13</Slides>
  <Notes>9</Notes>
  <HiddenSlides>0</HiddenSlides>
  <MMClips>0</MMClips>
  <ScaleCrop>false</ScaleCrop>
  <HeadingPairs>
    <vt:vector size="6" baseType="variant">
      <vt:variant>
        <vt:lpstr>Polices utilisées</vt:lpstr>
      </vt:variant>
      <vt:variant>
        <vt:i4>6</vt:i4>
      </vt:variant>
      <vt:variant>
        <vt:lpstr>Thème</vt:lpstr>
      </vt:variant>
      <vt:variant>
        <vt:i4>2</vt:i4>
      </vt:variant>
      <vt:variant>
        <vt:lpstr>Titres des diapositives</vt:lpstr>
      </vt:variant>
      <vt:variant>
        <vt:i4>13</vt:i4>
      </vt:variant>
    </vt:vector>
  </HeadingPairs>
  <TitlesOfParts>
    <vt:vector size="21" baseType="lpstr">
      <vt:lpstr>Arial</vt:lpstr>
      <vt:lpstr>Calibri</vt:lpstr>
      <vt:lpstr>Century Gothic</vt:lpstr>
      <vt:lpstr>Courier New</vt:lpstr>
      <vt:lpstr>ITC Avant Garde Pro Bk</vt:lpstr>
      <vt:lpstr>ITC Avant Garde Pro Md</vt:lpstr>
      <vt:lpstr>2_Office Theme</vt:lpstr>
      <vt:lpstr>1_Office Theme_jp</vt:lpstr>
      <vt:lpstr>Présentation PowerPoint</vt:lpstr>
      <vt:lpstr>SUMMARY</vt:lpstr>
      <vt:lpstr>1. Screening on Sanctions Lists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AFD;preszburgerj@afd.fr</dc:creator>
  <cp:lastModifiedBy>Michaël Adedjouma</cp:lastModifiedBy>
  <cp:revision>927</cp:revision>
  <dcterms:created xsi:type="dcterms:W3CDTF">2014-04-03T18:35:05Z</dcterms:created>
  <dcterms:modified xsi:type="dcterms:W3CDTF">2025-03-03T16:26:14Z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0x0101006FABCB3CE53142499D32237832E94A12</vt:lpwstr>
  </property>
</Properties>
</file>